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1.xml" ContentType="application/vnd.ms-office.webextens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4" r:id="rId4"/>
    <p:sldMasterId id="2147483693" r:id="rId5"/>
  </p:sldMasterIdLst>
  <p:notesMasterIdLst>
    <p:notesMasterId r:id="rId19"/>
  </p:notesMasterIdLst>
  <p:sldIdLst>
    <p:sldId id="273" r:id="rId6"/>
    <p:sldId id="272" r:id="rId7"/>
    <p:sldId id="533" r:id="rId8"/>
    <p:sldId id="527" r:id="rId9"/>
    <p:sldId id="275" r:id="rId10"/>
    <p:sldId id="536" r:id="rId11"/>
    <p:sldId id="530" r:id="rId12"/>
    <p:sldId id="542" r:id="rId13"/>
    <p:sldId id="540" r:id="rId14"/>
    <p:sldId id="528" r:id="rId15"/>
    <p:sldId id="543" r:id="rId16"/>
    <p:sldId id="524" r:id="rId17"/>
    <p:sldId id="53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BC1"/>
    <a:srgbClr val="14203B"/>
    <a:srgbClr val="D9F0FB"/>
    <a:srgbClr val="A0DBF6"/>
    <a:srgbClr val="A8DEF6"/>
    <a:srgbClr val="1421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D5DA7-3E7B-440F-9D70-87D2C18A8797}" v="1" dt="2023-01-17T12:06:39.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2494" autoAdjust="0"/>
  </p:normalViewPr>
  <p:slideViewPr>
    <p:cSldViewPr snapToGrid="0">
      <p:cViewPr varScale="1">
        <p:scale>
          <a:sx n="55" d="100"/>
          <a:sy n="55" d="100"/>
        </p:scale>
        <p:origin x="104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2975-6CA4-4393-BD96-A7ACB2457EA2}" type="datetimeFigureOut">
              <a:rPr lang="en-GB" smtClean="0"/>
              <a:t>17/01/2023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8D0E3-D1F1-4924-9A95-2A862B0EAC60}" type="slidenum">
              <a:rPr lang="en-GB" smtClean="0"/>
              <a:t>‹#›</a:t>
            </a:fld>
            <a:endParaRPr lang="en-GB"/>
          </a:p>
        </p:txBody>
      </p:sp>
    </p:spTree>
    <p:extLst>
      <p:ext uri="{BB962C8B-B14F-4D97-AF65-F5344CB8AC3E}">
        <p14:creationId xmlns:p14="http://schemas.microsoft.com/office/powerpoint/2010/main" val="221699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A8D0E3-D1F1-4924-9A95-2A862B0EAC60}" type="slidenum">
              <a:rPr lang="en-GB" smtClean="0"/>
              <a:t>1</a:t>
            </a:fld>
            <a:endParaRPr lang="en-GB"/>
          </a:p>
        </p:txBody>
      </p:sp>
    </p:spTree>
    <p:extLst>
      <p:ext uri="{BB962C8B-B14F-4D97-AF65-F5344CB8AC3E}">
        <p14:creationId xmlns:p14="http://schemas.microsoft.com/office/powerpoint/2010/main" val="2658164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A8D0E3-D1F1-4924-9A95-2A862B0EAC60}" type="slidenum">
              <a:rPr lang="en-GB" smtClean="0"/>
              <a:t>10</a:t>
            </a:fld>
            <a:endParaRPr lang="en-GB"/>
          </a:p>
        </p:txBody>
      </p:sp>
    </p:spTree>
    <p:extLst>
      <p:ext uri="{BB962C8B-B14F-4D97-AF65-F5344CB8AC3E}">
        <p14:creationId xmlns:p14="http://schemas.microsoft.com/office/powerpoint/2010/main" val="3077941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Q1: </a:t>
            </a:r>
            <a:r>
              <a:rPr lang="en-GB" sz="1200" dirty="0">
                <a:latin typeface="Lato" panose="020F0502020204030203" pitchFamily="34" charset="0"/>
                <a:ea typeface="Lato" panose="020F0502020204030203" pitchFamily="34" charset="0"/>
                <a:cs typeface="Lato" panose="020F0502020204030203" pitchFamily="34" charset="0"/>
              </a:rPr>
              <a:t>It would be dangerous to remove risks with an automated process without a knowledge of the project. We have increased visibility and accessibility of the data set, which will facilitate appropriate owners minimising redundant risks. </a:t>
            </a:r>
          </a:p>
          <a:p>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Q2: </a:t>
            </a:r>
            <a:r>
              <a:rPr lang="en-GB" sz="1200" dirty="0">
                <a:latin typeface="Lato" panose="020F0502020204030203" pitchFamily="34" charset="0"/>
                <a:ea typeface="Lato" panose="020F0502020204030203" pitchFamily="34" charset="0"/>
                <a:cs typeface="Lato" panose="020F0502020204030203" pitchFamily="34" charset="0"/>
              </a:rPr>
              <a:t>The data was of reasonable quality but limited. We believed that full risk analysis was not possible without additional data being captured which is why we suggested the additional fields.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Q3: </a:t>
            </a:r>
            <a:r>
              <a:rPr lang="en-GB" sz="1200" dirty="0">
                <a:latin typeface="Lato" panose="020F0502020204030203" pitchFamily="34" charset="0"/>
                <a:ea typeface="Lato" panose="020F0502020204030203" pitchFamily="34" charset="0"/>
                <a:cs typeface="Lato" panose="020F0502020204030203" pitchFamily="34" charset="0"/>
              </a:rPr>
              <a:t>We have increased the breadth of impact categories and also provided more tangible data around cost and risk that provide a numerical figure against each risk. </a:t>
            </a:r>
          </a:p>
          <a:p>
            <a:endParaRPr lang="en-GB" dirty="0"/>
          </a:p>
        </p:txBody>
      </p:sp>
      <p:sp>
        <p:nvSpPr>
          <p:cNvPr id="4" name="Slide Number Placeholder 3"/>
          <p:cNvSpPr>
            <a:spLocks noGrp="1"/>
          </p:cNvSpPr>
          <p:nvPr>
            <p:ph type="sldNum" sz="quarter" idx="5"/>
          </p:nvPr>
        </p:nvSpPr>
        <p:spPr/>
        <p:txBody>
          <a:bodyPr/>
          <a:lstStyle/>
          <a:p>
            <a:fld id="{74A8D0E3-D1F1-4924-9A95-2A862B0EAC60}" type="slidenum">
              <a:rPr lang="en-GB" smtClean="0"/>
              <a:t>11</a:t>
            </a:fld>
            <a:endParaRPr lang="en-GB"/>
          </a:p>
        </p:txBody>
      </p:sp>
    </p:spTree>
    <p:extLst>
      <p:ext uri="{BB962C8B-B14F-4D97-AF65-F5344CB8AC3E}">
        <p14:creationId xmlns:p14="http://schemas.microsoft.com/office/powerpoint/2010/main" val="87749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A8D0E3-D1F1-4924-9A95-2A862B0EAC60}" type="slidenum">
              <a:rPr lang="en-GB" smtClean="0"/>
              <a:t>12</a:t>
            </a:fld>
            <a:endParaRPr lang="en-GB"/>
          </a:p>
        </p:txBody>
      </p:sp>
    </p:spTree>
    <p:extLst>
      <p:ext uri="{BB962C8B-B14F-4D97-AF65-F5344CB8AC3E}">
        <p14:creationId xmlns:p14="http://schemas.microsoft.com/office/powerpoint/2010/main" val="336406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Governance – anyone can raise a risk etc, can create </a:t>
            </a:r>
            <a:r>
              <a:rPr lang="en-GB"/>
              <a:t>a power </a:t>
            </a:r>
            <a:r>
              <a:rPr lang="en-GB" dirty="0"/>
              <a:t>automate so that every time a risk is created, the risk manager is notified to approve</a:t>
            </a:r>
          </a:p>
          <a:p>
            <a:r>
              <a:rPr lang="en-GB" dirty="0"/>
              <a:t>Dynamic risk modelling – to </a:t>
            </a:r>
            <a:r>
              <a:rPr lang="en-GB"/>
              <a:t>allow more </a:t>
            </a:r>
            <a:r>
              <a:rPr lang="en-GB" dirty="0"/>
              <a:t>flexibility </a:t>
            </a:r>
            <a:r>
              <a:rPr lang="en-GB"/>
              <a:t>on probabilities</a:t>
            </a:r>
          </a:p>
          <a:p>
            <a:endParaRPr lang="en-GB"/>
          </a:p>
        </p:txBody>
      </p:sp>
      <p:sp>
        <p:nvSpPr>
          <p:cNvPr id="4" name="Slide Number Placeholder 3"/>
          <p:cNvSpPr>
            <a:spLocks noGrp="1"/>
          </p:cNvSpPr>
          <p:nvPr>
            <p:ph type="sldNum" sz="quarter" idx="5"/>
          </p:nvPr>
        </p:nvSpPr>
        <p:spPr/>
        <p:txBody>
          <a:bodyPr/>
          <a:lstStyle/>
          <a:p>
            <a:fld id="{74A8D0E3-D1F1-4924-9A95-2A862B0EAC60}" type="slidenum">
              <a:rPr lang="en-GB" smtClean="0"/>
              <a:t>13</a:t>
            </a:fld>
            <a:endParaRPr lang="en-GB"/>
          </a:p>
        </p:txBody>
      </p:sp>
    </p:spTree>
    <p:extLst>
      <p:ext uri="{BB962C8B-B14F-4D97-AF65-F5344CB8AC3E}">
        <p14:creationId xmlns:p14="http://schemas.microsoft.com/office/powerpoint/2010/main" val="226035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Team Risky Business working together on Challenge 14</a:t>
            </a:r>
            <a:r>
              <a:rPr lang="en-GB"/>
              <a:t> </a:t>
            </a:r>
            <a:r>
              <a:rPr lang="en-GB" dirty="0"/>
              <a:t>with Alex and Danny from John Sisk and Son, and Helen and Kate from BMT.</a:t>
            </a:r>
          </a:p>
        </p:txBody>
      </p:sp>
      <p:sp>
        <p:nvSpPr>
          <p:cNvPr id="4" name="Slide Number Placeholder 3"/>
          <p:cNvSpPr>
            <a:spLocks noGrp="1"/>
          </p:cNvSpPr>
          <p:nvPr>
            <p:ph type="sldNum" sz="quarter" idx="5"/>
          </p:nvPr>
        </p:nvSpPr>
        <p:spPr/>
        <p:txBody>
          <a:bodyPr/>
          <a:lstStyle/>
          <a:p>
            <a:fld id="{74A8D0E3-D1F1-4924-9A95-2A862B0EAC60}" type="slidenum">
              <a:rPr lang="en-GB" smtClean="0"/>
              <a:t>2</a:t>
            </a:fld>
            <a:endParaRPr lang="en-GB"/>
          </a:p>
        </p:txBody>
      </p:sp>
    </p:spTree>
    <p:extLst>
      <p:ext uri="{BB962C8B-B14F-4D97-AF65-F5344CB8AC3E}">
        <p14:creationId xmlns:p14="http://schemas.microsoft.com/office/powerpoint/2010/main" val="2706590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000000"/>
                </a:solidFill>
                <a:latin typeface="Lato" panose="020F0502020204030203" pitchFamily="34" charset="0"/>
                <a:ea typeface="Lato" panose="020F0502020204030203" pitchFamily="34" charset="0"/>
                <a:cs typeface="Lato" panose="020F0502020204030203" pitchFamily="34" charset="0"/>
              </a:rPr>
              <a:t>This challenge is submitted by HS2 to improve the risk </a:t>
            </a:r>
            <a:r>
              <a:rPr lang="en-GB" sz="1200" b="0">
                <a:solidFill>
                  <a:srgbClr val="000000"/>
                </a:solidFill>
                <a:latin typeface="Lato" panose="020F0502020204030203" pitchFamily="34" charset="0"/>
                <a:ea typeface="Lato" panose="020F0502020204030203" pitchFamily="34" charset="0"/>
                <a:cs typeface="Lato" panose="020F0502020204030203" pitchFamily="34" charset="0"/>
              </a:rPr>
              <a:t>management </a:t>
            </a:r>
            <a:r>
              <a:rPr lang="en-GB" sz="1200" b="0" dirty="0">
                <a:solidFill>
                  <a:srgbClr val="000000"/>
                </a:solidFill>
                <a:latin typeface="Lato" panose="020F0502020204030203" pitchFamily="34" charset="0"/>
                <a:ea typeface="Lato" panose="020F0502020204030203" pitchFamily="34" charset="0"/>
                <a:cs typeface="Lato" panose="020F0502020204030203" pitchFamily="34" charset="0"/>
              </a:rPr>
              <a:t>process and improve the ability to analyse risk data.</a:t>
            </a:r>
          </a:p>
        </p:txBody>
      </p:sp>
      <p:sp>
        <p:nvSpPr>
          <p:cNvPr id="4" name="Slide Number Placeholder 3"/>
          <p:cNvSpPr>
            <a:spLocks noGrp="1"/>
          </p:cNvSpPr>
          <p:nvPr>
            <p:ph type="sldNum" sz="quarter" idx="5"/>
          </p:nvPr>
        </p:nvSpPr>
        <p:spPr/>
        <p:txBody>
          <a:bodyPr/>
          <a:lstStyle/>
          <a:p>
            <a:fld id="{74A8D0E3-D1F1-4924-9A95-2A862B0EAC60}" type="slidenum">
              <a:rPr lang="en-GB" smtClean="0"/>
              <a:t>3</a:t>
            </a:fld>
            <a:endParaRPr lang="en-GB"/>
          </a:p>
        </p:txBody>
      </p:sp>
    </p:spTree>
    <p:extLst>
      <p:ext uri="{BB962C8B-B14F-4D97-AF65-F5344CB8AC3E}">
        <p14:creationId xmlns:p14="http://schemas.microsoft.com/office/powerpoint/2010/main" val="106415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We sought to develop a tool that addresses the </a:t>
            </a:r>
            <a:r>
              <a:rPr lang="en-GB" sz="1800">
                <a:effectLst/>
                <a:latin typeface="Calibri" panose="020F0502020204030204" pitchFamily="34" charset="0"/>
                <a:ea typeface="Calibri" panose="020F0502020204030204" pitchFamily="34" charset="0"/>
                <a:cs typeface="Times New Roman" panose="02020603050405020304" pitchFamily="18" charset="0"/>
              </a:rPr>
              <a:t>requirements from the pain points and user stories</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will: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Ensure the team is engaged and informed on their risk management</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Develop global risk registers, catalogues and learning from existing risks</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Educate on the impact of incomplete assigned risk response action,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Socialise the risk impact analysis across the wider organisation to encourage engagement and improve the quality of risk information within the risk database</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And this will address the requirements of the users of the </a:t>
            </a:r>
            <a:r>
              <a:rPr lang="en-GB" sz="1800">
                <a:effectLst/>
                <a:latin typeface="Calibri" panose="020F0502020204030204" pitchFamily="34" charset="0"/>
                <a:ea typeface="Calibri" panose="020F0502020204030204" pitchFamily="34" charset="0"/>
                <a:cs typeface="Times New Roman" panose="02020603050405020304" pitchFamily="18" charset="0"/>
              </a:rPr>
              <a:t>senior decision makers, </a:t>
            </a:r>
            <a:r>
              <a:rPr lang="en-GB" sz="1800" dirty="0">
                <a:effectLst/>
                <a:latin typeface="Calibri" panose="020F0502020204030204" pitchFamily="34" charset="0"/>
                <a:ea typeface="Calibri" panose="020F0502020204030204" pitchFamily="34" charset="0"/>
                <a:cs typeface="Times New Roman" panose="02020603050405020304" pitchFamily="18" charset="0"/>
              </a:rPr>
              <a:t>risk managers and risk owner.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We took on board some pain points and user stories in order to shape our user requirements. Through stakeholder analysis we have provided 9 </a:t>
            </a:r>
            <a:r>
              <a:rPr lang="en-GB" sz="1800">
                <a:effectLst/>
                <a:latin typeface="Calibri" panose="020F0502020204030204" pitchFamily="34" charset="0"/>
                <a:ea typeface="Calibri" panose="020F0502020204030204" pitchFamily="34" charset="0"/>
                <a:cs typeface="Times New Roman" panose="02020603050405020304" pitchFamily="18" charset="0"/>
              </a:rPr>
              <a:t>requirements across </a:t>
            </a:r>
            <a:r>
              <a:rPr lang="en-GB" sz="1800" dirty="0">
                <a:effectLst/>
                <a:latin typeface="Calibri" panose="020F0502020204030204" pitchFamily="34" charset="0"/>
                <a:ea typeface="Calibri" panose="020F0502020204030204" pitchFamily="34" charset="0"/>
                <a:cs typeface="Times New Roman" panose="02020603050405020304" pitchFamily="18" charset="0"/>
              </a:rPr>
              <a:t>three different users which is highlighted on the </a:t>
            </a:r>
            <a:r>
              <a:rPr lang="en-GB" sz="1800">
                <a:effectLst/>
                <a:latin typeface="Calibri" panose="020F0502020204030204" pitchFamily="34" charset="0"/>
                <a:ea typeface="Calibri" panose="020F0502020204030204" pitchFamily="34" charset="0"/>
                <a:cs typeface="Times New Roman" panose="02020603050405020304" pitchFamily="18" charset="0"/>
              </a:rPr>
              <a:t>table, </a:t>
            </a:r>
            <a:r>
              <a:rPr lang="en-GB" sz="1800" dirty="0">
                <a:effectLst/>
                <a:latin typeface="Calibri" panose="020F0502020204030204" pitchFamily="34" charset="0"/>
                <a:ea typeface="Calibri" panose="020F0502020204030204" pitchFamily="34" charset="0"/>
                <a:cs typeface="Times New Roman" panose="02020603050405020304" pitchFamily="18" charset="0"/>
              </a:rPr>
              <a:t>some of which include overall risk management, </a:t>
            </a:r>
            <a:r>
              <a:rPr lang="en-GB" sz="1800">
                <a:effectLst/>
                <a:latin typeface="Calibri" panose="020F0502020204030204" pitchFamily="34" charset="0"/>
                <a:ea typeface="Calibri" panose="020F0502020204030204" pitchFamily="34" charset="0"/>
                <a:cs typeface="Times New Roman" panose="02020603050405020304" pitchFamily="18" charset="0"/>
              </a:rPr>
              <a:t>improved risk </a:t>
            </a:r>
            <a:r>
              <a:rPr lang="en-GB" sz="1800" dirty="0">
                <a:effectLst/>
                <a:latin typeface="Calibri" panose="020F0502020204030204" pitchFamily="34" charset="0"/>
                <a:ea typeface="Calibri" panose="020F0502020204030204" pitchFamily="34" charset="0"/>
                <a:cs typeface="Times New Roman" panose="02020603050405020304" pitchFamily="18" charset="0"/>
              </a:rPr>
              <a:t>capture and risk mitigation and actions.</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4A8D0E3-D1F1-4924-9A95-2A862B0EAC60}" type="slidenum">
              <a:rPr lang="en-GB" smtClean="0"/>
              <a:t>4</a:t>
            </a:fld>
            <a:endParaRPr lang="en-GB"/>
          </a:p>
        </p:txBody>
      </p:sp>
    </p:spTree>
    <p:extLst>
      <p:ext uri="{BB962C8B-B14F-4D97-AF65-F5344CB8AC3E}">
        <p14:creationId xmlns:p14="http://schemas.microsoft.com/office/powerpoint/2010/main" val="12243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present as with many risk registers the current process is based around an Excel spreadsheet, which is often not </a:t>
            </a:r>
            <a:r>
              <a:rPr lang="en-GB"/>
              <a:t>widely accessible to </a:t>
            </a:r>
            <a:r>
              <a:rPr lang="en-GB" dirty="0"/>
              <a:t>the team and remains unread in a drawer. Our approach has been to utilise the Microsoft power platforms, to use </a:t>
            </a:r>
            <a:r>
              <a:rPr lang="en-GB"/>
              <a:t>a combination of tools as shown. </a:t>
            </a:r>
            <a:r>
              <a:rPr lang="en-GB" dirty="0"/>
              <a:t>We used Forms for data input, SharePoint for data storage, Outlook for notifications, </a:t>
            </a:r>
            <a:r>
              <a:rPr lang="en-GB"/>
              <a:t>Power </a:t>
            </a:r>
            <a:r>
              <a:rPr lang="en-GB" dirty="0"/>
              <a:t>BI for </a:t>
            </a:r>
            <a:r>
              <a:rPr lang="en-GB"/>
              <a:t>data visualisations, </a:t>
            </a:r>
            <a:r>
              <a:rPr lang="en-GB" dirty="0"/>
              <a:t>Power Apps</a:t>
            </a:r>
            <a:r>
              <a:rPr lang="en-GB"/>
              <a:t> for </a:t>
            </a:r>
            <a:r>
              <a:rPr lang="en-GB" dirty="0"/>
              <a:t>dynamic data management. Power Automate links all these tools together. </a:t>
            </a:r>
            <a:endParaRPr lang="en-GB"/>
          </a:p>
        </p:txBody>
      </p:sp>
      <p:sp>
        <p:nvSpPr>
          <p:cNvPr id="4" name="Slide Number Placeholder 3"/>
          <p:cNvSpPr>
            <a:spLocks noGrp="1"/>
          </p:cNvSpPr>
          <p:nvPr>
            <p:ph type="sldNum" sz="quarter" idx="5"/>
          </p:nvPr>
        </p:nvSpPr>
        <p:spPr/>
        <p:txBody>
          <a:bodyPr/>
          <a:lstStyle/>
          <a:p>
            <a:fld id="{74A8D0E3-D1F1-4924-9A95-2A862B0EAC60}" type="slidenum">
              <a:rPr lang="en-GB" smtClean="0"/>
              <a:t>5</a:t>
            </a:fld>
            <a:endParaRPr lang="en-GB"/>
          </a:p>
        </p:txBody>
      </p:sp>
    </p:spTree>
    <p:extLst>
      <p:ext uri="{BB962C8B-B14F-4D97-AF65-F5344CB8AC3E}">
        <p14:creationId xmlns:p14="http://schemas.microsoft.com/office/powerpoint/2010/main" val="392152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data provided we developed a word cloud using Power BI, which identified 5 key impact factors as shown. A scoring system was developed with input from the HS2 team which will be shown later in the presentation. We also recommended new data fields to be added to the risk management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began by creating a form to improve data quality and make the inputting of risks more accessible and straight forward. </a:t>
            </a:r>
          </a:p>
        </p:txBody>
      </p:sp>
      <p:sp>
        <p:nvSpPr>
          <p:cNvPr id="4" name="Slide Number Placeholder 3"/>
          <p:cNvSpPr>
            <a:spLocks noGrp="1"/>
          </p:cNvSpPr>
          <p:nvPr>
            <p:ph type="sldNum" sz="quarter" idx="5"/>
          </p:nvPr>
        </p:nvSpPr>
        <p:spPr/>
        <p:txBody>
          <a:bodyPr/>
          <a:lstStyle/>
          <a:p>
            <a:fld id="{74A8D0E3-D1F1-4924-9A95-2A862B0EAC60}" type="slidenum">
              <a:rPr lang="en-GB" smtClean="0"/>
              <a:t>6</a:t>
            </a:fld>
            <a:endParaRPr lang="en-GB"/>
          </a:p>
        </p:txBody>
      </p:sp>
    </p:spTree>
    <p:extLst>
      <p:ext uri="{BB962C8B-B14F-4D97-AF65-F5344CB8AC3E}">
        <p14:creationId xmlns:p14="http://schemas.microsoft.com/office/powerpoint/2010/main" val="75210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A8D0E3-D1F1-4924-9A95-2A862B0EAC60}" type="slidenum">
              <a:rPr lang="en-GB" smtClean="0"/>
              <a:t>7</a:t>
            </a:fld>
            <a:endParaRPr lang="en-GB"/>
          </a:p>
        </p:txBody>
      </p:sp>
    </p:spTree>
    <p:extLst>
      <p:ext uri="{BB962C8B-B14F-4D97-AF65-F5344CB8AC3E}">
        <p14:creationId xmlns:p14="http://schemas.microsoft.com/office/powerpoint/2010/main" val="361452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E" dirty="0"/>
              <a:t>Identify, capture, assign and monitor risks in a timely manner</a:t>
            </a:r>
          </a:p>
          <a:p>
            <a:pPr marL="0" indent="0">
              <a:buNone/>
            </a:pPr>
            <a:r>
              <a:rPr lang="en-US" dirty="0"/>
              <a:t>List of risks provided in the app, with the ability to view and edit the details of each risk</a:t>
            </a:r>
          </a:p>
          <a:p>
            <a:pPr marL="0" indent="0">
              <a:buNone/>
            </a:pPr>
            <a:endParaRPr lang="en-US" dirty="0"/>
          </a:p>
          <a:p>
            <a:pPr marL="0" indent="0">
              <a:buNone/>
            </a:pPr>
            <a:r>
              <a:rPr lang="en-US" dirty="0"/>
              <a:t>2. Each risk receives appropriate attention</a:t>
            </a:r>
          </a:p>
          <a:p>
            <a:pPr marL="0" indent="0">
              <a:buNone/>
            </a:pPr>
            <a:r>
              <a:rPr lang="en-US" dirty="0"/>
              <a:t>Ease of use in the app ensures that each individual risk will be easier to view and manage, along with the automation of email update when a risk is changed.</a:t>
            </a:r>
          </a:p>
          <a:p>
            <a:pPr marL="0" indent="0">
              <a:buNone/>
            </a:pPr>
            <a:endParaRPr lang="en-US" dirty="0"/>
          </a:p>
          <a:p>
            <a:pPr marL="0" indent="0">
              <a:buNone/>
            </a:pPr>
            <a:r>
              <a:rPr lang="en-US" dirty="0"/>
              <a:t>3. See how each risk is being managed</a:t>
            </a:r>
          </a:p>
          <a:p>
            <a:pPr marL="0" indent="0">
              <a:buNone/>
            </a:pPr>
            <a:r>
              <a:rPr lang="en-US" dirty="0"/>
              <a:t>All risks completed in Microsoft Forms will automatically log in SharePoint, and therefore also in the </a:t>
            </a:r>
            <a:r>
              <a:rPr lang="en-US" dirty="0" err="1"/>
              <a:t>PowerApp</a:t>
            </a:r>
            <a:r>
              <a:rPr lang="en-US" dirty="0"/>
              <a:t>. Risks can therefore be added and managed through the app (increased ease of use). </a:t>
            </a:r>
          </a:p>
          <a:p>
            <a:pPr marL="0" indent="0">
              <a:buNone/>
            </a:pPr>
            <a:endParaRPr lang="en-US" dirty="0"/>
          </a:p>
          <a:p>
            <a:pPr marL="0" indent="0">
              <a:buNone/>
            </a:pPr>
            <a:r>
              <a:rPr lang="en-US" dirty="0"/>
              <a:t>4. Improving the quality of risk information within the Risk Register database</a:t>
            </a:r>
          </a:p>
          <a:p>
            <a:pPr marL="0" indent="0">
              <a:buNone/>
            </a:pPr>
            <a:r>
              <a:rPr lang="en-US" dirty="0"/>
              <a:t>Risks can be edited through the Power App, both if they were created in Microsoft Forms or on the app,. This avoids the duplication of risks and unnecessary information being recorded as the categories are already specified. </a:t>
            </a:r>
          </a:p>
          <a:p>
            <a:pPr marL="0" indent="0">
              <a:buNone/>
            </a:pPr>
            <a:endParaRPr lang="en-US" dirty="0"/>
          </a:p>
        </p:txBody>
      </p:sp>
      <p:sp>
        <p:nvSpPr>
          <p:cNvPr id="4" name="Slide Number Placeholder 3"/>
          <p:cNvSpPr>
            <a:spLocks noGrp="1"/>
          </p:cNvSpPr>
          <p:nvPr>
            <p:ph type="sldNum" sz="quarter" idx="5"/>
          </p:nvPr>
        </p:nvSpPr>
        <p:spPr/>
        <p:txBody>
          <a:bodyPr/>
          <a:lstStyle/>
          <a:p>
            <a:fld id="{74A8D0E3-D1F1-4924-9A95-2A862B0EAC60}" type="slidenum">
              <a:rPr lang="en-GB" smtClean="0"/>
              <a:t>8</a:t>
            </a:fld>
            <a:endParaRPr lang="en-GB"/>
          </a:p>
        </p:txBody>
      </p:sp>
    </p:spTree>
    <p:extLst>
      <p:ext uri="{BB962C8B-B14F-4D97-AF65-F5344CB8AC3E}">
        <p14:creationId xmlns:p14="http://schemas.microsoft.com/office/powerpoint/2010/main" val="3477491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A8D0E3-D1F1-4924-9A95-2A862B0EAC60}" type="slidenum">
              <a:rPr lang="en-GB" smtClean="0"/>
              <a:t>9</a:t>
            </a:fld>
            <a:endParaRPr lang="en-GB"/>
          </a:p>
        </p:txBody>
      </p:sp>
    </p:spTree>
    <p:extLst>
      <p:ext uri="{BB962C8B-B14F-4D97-AF65-F5344CB8AC3E}">
        <p14:creationId xmlns:p14="http://schemas.microsoft.com/office/powerpoint/2010/main" val="78679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0A961D7-424B-C313-B6EB-C436155CBFB7}"/>
              </a:ext>
            </a:extLst>
          </p:cNvPr>
          <p:cNvPicPr>
            <a:picLocks noChangeAspect="1"/>
          </p:cNvPicPr>
          <p:nvPr userDrawn="1"/>
        </p:nvPicPr>
        <p:blipFill rotWithShape="1">
          <a:blip r:embed="rId2"/>
          <a:srcRect b="12820"/>
          <a:stretch/>
        </p:blipFill>
        <p:spPr>
          <a:xfrm>
            <a:off x="0" y="0"/>
            <a:ext cx="12192000" cy="6066210"/>
          </a:xfrm>
          <a:prstGeom prst="rect">
            <a:avLst/>
          </a:prstGeom>
        </p:spPr>
      </p:pic>
      <p:grpSp>
        <p:nvGrpSpPr>
          <p:cNvPr id="12" name="Group 3">
            <a:extLst>
              <a:ext uri="{FF2B5EF4-FFF2-40B4-BE49-F238E27FC236}">
                <a16:creationId xmlns:a16="http://schemas.microsoft.com/office/drawing/2014/main" id="{F01BE826-D3E4-7639-9954-E12A85C68297}"/>
              </a:ext>
            </a:extLst>
          </p:cNvPr>
          <p:cNvGrpSpPr/>
          <p:nvPr userDrawn="1"/>
        </p:nvGrpSpPr>
        <p:grpSpPr>
          <a:xfrm>
            <a:off x="0" y="0"/>
            <a:ext cx="12192000" cy="6066210"/>
            <a:chOff x="0" y="0"/>
            <a:chExt cx="4816593" cy="2709333"/>
          </a:xfrm>
        </p:grpSpPr>
        <p:sp>
          <p:nvSpPr>
            <p:cNvPr id="13" name="Freeform 4">
              <a:extLst>
                <a:ext uri="{FF2B5EF4-FFF2-40B4-BE49-F238E27FC236}">
                  <a16:creationId xmlns:a16="http://schemas.microsoft.com/office/drawing/2014/main" id="{DC051160-7CBA-DCD0-F6D4-CBC039127ADA}"/>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21212">
                <a:alpha val="63922"/>
              </a:srgbClr>
            </a:solidFill>
          </p:spPr>
        </p:sp>
        <p:sp>
          <p:nvSpPr>
            <p:cNvPr id="14" name="TextBox 5">
              <a:extLst>
                <a:ext uri="{FF2B5EF4-FFF2-40B4-BE49-F238E27FC236}">
                  <a16:creationId xmlns:a16="http://schemas.microsoft.com/office/drawing/2014/main" id="{7B5B852A-76C9-1165-F580-7950B6B07103}"/>
                </a:ext>
              </a:extLst>
            </p:cNvPr>
            <p:cNvSpPr txBox="1"/>
            <p:nvPr/>
          </p:nvSpPr>
          <p:spPr>
            <a:xfrm>
              <a:off x="0" y="-57150"/>
              <a:ext cx="812800" cy="869950"/>
            </a:xfrm>
            <a:prstGeom prst="rect">
              <a:avLst/>
            </a:prstGeom>
          </p:spPr>
          <p:txBody>
            <a:bodyPr lIns="33867" tIns="33867" rIns="33867" bIns="33867" rtlCol="0" anchor="ctr"/>
            <a:lstStyle/>
            <a:p>
              <a:pPr algn="ctr">
                <a:lnSpc>
                  <a:spcPts val="1867"/>
                </a:lnSpc>
              </a:pPr>
              <a:endParaRPr sz="800"/>
            </a:p>
          </p:txBody>
        </p:sp>
      </p:grpSp>
      <p:sp>
        <p:nvSpPr>
          <p:cNvPr id="2" name="Title 1">
            <a:extLst>
              <a:ext uri="{FF2B5EF4-FFF2-40B4-BE49-F238E27FC236}">
                <a16:creationId xmlns:a16="http://schemas.microsoft.com/office/drawing/2014/main" id="{9B74CFE1-E27D-44AC-BC86-88E476E432EB}"/>
              </a:ext>
            </a:extLst>
          </p:cNvPr>
          <p:cNvSpPr>
            <a:spLocks noGrp="1"/>
          </p:cNvSpPr>
          <p:nvPr>
            <p:ph type="title" hasCustomPrompt="1"/>
          </p:nvPr>
        </p:nvSpPr>
        <p:spPr>
          <a:xfrm>
            <a:off x="906780" y="711200"/>
            <a:ext cx="10515600" cy="2198582"/>
          </a:xfrm>
          <a:prstGeom prst="rect">
            <a:avLst/>
          </a:prstGeom>
        </p:spPr>
        <p:txBody>
          <a:bodyPr anchor="b"/>
          <a:lstStyle>
            <a:lvl1pPr>
              <a:defRPr sz="5400">
                <a:solidFill>
                  <a:schemeClr val="bg1"/>
                </a:solidFill>
                <a:latin typeface="Public Sans Bold"/>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3891F706-BE0E-4579-84F5-E330BD0742C9}"/>
              </a:ext>
            </a:extLst>
          </p:cNvPr>
          <p:cNvSpPr>
            <a:spLocks noGrp="1"/>
          </p:cNvSpPr>
          <p:nvPr>
            <p:ph type="body" idx="1"/>
          </p:nvPr>
        </p:nvSpPr>
        <p:spPr>
          <a:xfrm>
            <a:off x="906780" y="3115046"/>
            <a:ext cx="10515600" cy="1500187"/>
          </a:xfrm>
          <a:prstGeom prst="rect">
            <a:avLst/>
          </a:prstGeom>
        </p:spPr>
        <p:txBody>
          <a:bodyPr/>
          <a:lstStyle>
            <a:lvl1pPr marL="0" indent="0" algn="ctr">
              <a:buNone/>
              <a:defRPr sz="2400">
                <a:solidFill>
                  <a:srgbClr val="00ACC1"/>
                </a:solidFill>
                <a:latin typeface="Public San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1" name="AutoShape 14">
            <a:extLst>
              <a:ext uri="{FF2B5EF4-FFF2-40B4-BE49-F238E27FC236}">
                <a16:creationId xmlns:a16="http://schemas.microsoft.com/office/drawing/2014/main" id="{9E97B0D3-BFF4-6594-4F10-D1796884A14A}"/>
              </a:ext>
            </a:extLst>
          </p:cNvPr>
          <p:cNvSpPr/>
          <p:nvPr userDrawn="1"/>
        </p:nvSpPr>
        <p:spPr>
          <a:xfrm>
            <a:off x="0" y="6066211"/>
            <a:ext cx="12192000" cy="0"/>
          </a:xfrm>
          <a:prstGeom prst="line">
            <a:avLst/>
          </a:prstGeom>
          <a:ln w="28575" cap="flat">
            <a:solidFill>
              <a:srgbClr val="00ACC1"/>
            </a:solidFill>
            <a:prstDash val="solid"/>
            <a:headEnd type="none" w="sm" len="sm"/>
            <a:tailEnd type="none" w="sm" len="sm"/>
          </a:ln>
        </p:spPr>
        <p:txBody>
          <a:bodyPr/>
          <a:lstStyle/>
          <a:p>
            <a:endParaRPr lang="en-GB" dirty="0"/>
          </a:p>
        </p:txBody>
      </p:sp>
      <p:pic>
        <p:nvPicPr>
          <p:cNvPr id="15" name="Picture 9">
            <a:extLst>
              <a:ext uri="{FF2B5EF4-FFF2-40B4-BE49-F238E27FC236}">
                <a16:creationId xmlns:a16="http://schemas.microsoft.com/office/drawing/2014/main" id="{DD21D263-77C3-7647-36B5-51DC31A6453E}"/>
              </a:ext>
            </a:extLst>
          </p:cNvPr>
          <p:cNvPicPr>
            <a:picLocks noChangeAspect="1"/>
          </p:cNvPicPr>
          <p:nvPr userDrawn="1"/>
        </p:nvPicPr>
        <p:blipFill>
          <a:blip r:embed="rId3"/>
          <a:srcRect l="20048" t="20186" r="24425" b="35775"/>
          <a:stretch>
            <a:fillRect/>
          </a:stretch>
        </p:blipFill>
        <p:spPr>
          <a:xfrm>
            <a:off x="9024627" y="129403"/>
            <a:ext cx="683915" cy="542416"/>
          </a:xfrm>
          <a:prstGeom prst="rect">
            <a:avLst/>
          </a:prstGeom>
        </p:spPr>
      </p:pic>
      <p:sp>
        <p:nvSpPr>
          <p:cNvPr id="16" name="TextBox 12">
            <a:extLst>
              <a:ext uri="{FF2B5EF4-FFF2-40B4-BE49-F238E27FC236}">
                <a16:creationId xmlns:a16="http://schemas.microsoft.com/office/drawing/2014/main" id="{316EA69B-7E3A-F85E-4EB8-0A045E84D737}"/>
              </a:ext>
            </a:extLst>
          </p:cNvPr>
          <p:cNvSpPr txBox="1"/>
          <p:nvPr userDrawn="1"/>
        </p:nvSpPr>
        <p:spPr>
          <a:xfrm>
            <a:off x="9846668" y="195048"/>
            <a:ext cx="2136786" cy="193066"/>
          </a:xfrm>
          <a:prstGeom prst="rect">
            <a:avLst/>
          </a:prstGeom>
        </p:spPr>
        <p:txBody>
          <a:bodyPr wrap="square" lIns="0" tIns="0" rIns="0" bIns="0" rtlCol="0" anchor="t">
            <a:spAutoFit/>
          </a:bodyPr>
          <a:lstStyle/>
          <a:p>
            <a:pPr>
              <a:lnSpc>
                <a:spcPts val="1619"/>
              </a:lnSpc>
            </a:pPr>
            <a:r>
              <a:rPr lang="en-US" sz="1157" spc="52" dirty="0">
                <a:solidFill>
                  <a:srgbClr val="FFFFFF"/>
                </a:solidFill>
                <a:latin typeface="Public Sans"/>
              </a:rPr>
              <a:t>PROJECT DATA COMMUNITY</a:t>
            </a:r>
          </a:p>
        </p:txBody>
      </p:sp>
      <p:sp>
        <p:nvSpPr>
          <p:cNvPr id="17" name="TextBox 13">
            <a:extLst>
              <a:ext uri="{FF2B5EF4-FFF2-40B4-BE49-F238E27FC236}">
                <a16:creationId xmlns:a16="http://schemas.microsoft.com/office/drawing/2014/main" id="{44CFB1F0-6A7B-51B0-1A09-9AFC287FD55B}"/>
              </a:ext>
            </a:extLst>
          </p:cNvPr>
          <p:cNvSpPr txBox="1"/>
          <p:nvPr userDrawn="1"/>
        </p:nvSpPr>
        <p:spPr>
          <a:xfrm>
            <a:off x="9846667" y="419175"/>
            <a:ext cx="1976365" cy="179408"/>
          </a:xfrm>
          <a:prstGeom prst="rect">
            <a:avLst/>
          </a:prstGeom>
        </p:spPr>
        <p:txBody>
          <a:bodyPr wrap="square" lIns="0" tIns="0" rIns="0" bIns="0" rtlCol="0" anchor="t">
            <a:spAutoFit/>
          </a:bodyPr>
          <a:lstStyle/>
          <a:p>
            <a:pPr>
              <a:lnSpc>
                <a:spcPts val="1451"/>
              </a:lnSpc>
            </a:pPr>
            <a:r>
              <a:rPr lang="en-US" sz="1037" spc="46" dirty="0">
                <a:solidFill>
                  <a:srgbClr val="E7EBEE"/>
                </a:solidFill>
                <a:latin typeface="Public Sans Thin"/>
              </a:rPr>
              <a:t>Founded by Projecting Success</a:t>
            </a:r>
          </a:p>
        </p:txBody>
      </p:sp>
      <p:pic>
        <p:nvPicPr>
          <p:cNvPr id="4" name="Picture 3" descr="Logo, company name&#10;&#10;Description automatically generated">
            <a:extLst>
              <a:ext uri="{FF2B5EF4-FFF2-40B4-BE49-F238E27FC236}">
                <a16:creationId xmlns:a16="http://schemas.microsoft.com/office/drawing/2014/main" id="{49C1C01B-B43D-0A5E-EC67-F3361C3255C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0262" b="25057"/>
          <a:stretch/>
        </p:blipFill>
        <p:spPr>
          <a:xfrm>
            <a:off x="6006860" y="6158712"/>
            <a:ext cx="898893" cy="491524"/>
          </a:xfrm>
          <a:prstGeom prst="rect">
            <a:avLst/>
          </a:prstGeom>
        </p:spPr>
      </p:pic>
      <p:pic>
        <p:nvPicPr>
          <p:cNvPr id="5" name="Picture 4" descr="Logo, company name&#10;&#10;Description automatically generated">
            <a:extLst>
              <a:ext uri="{FF2B5EF4-FFF2-40B4-BE49-F238E27FC236}">
                <a16:creationId xmlns:a16="http://schemas.microsoft.com/office/drawing/2014/main" id="{0A8D983A-AB1C-65F6-D166-E18B24134E8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7075332" y="6153791"/>
            <a:ext cx="928635" cy="459483"/>
          </a:xfrm>
          <a:prstGeom prst="rect">
            <a:avLst/>
          </a:prstGeom>
        </p:spPr>
      </p:pic>
    </p:spTree>
    <p:extLst>
      <p:ext uri="{BB962C8B-B14F-4D97-AF65-F5344CB8AC3E}">
        <p14:creationId xmlns:p14="http://schemas.microsoft.com/office/powerpoint/2010/main" val="4816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04A4-2719-4F26-9A96-6419537BCF2E}"/>
              </a:ext>
            </a:extLst>
          </p:cNvPr>
          <p:cNvSpPr>
            <a:spLocks noGrp="1"/>
          </p:cNvSpPr>
          <p:nvPr>
            <p:ph type="title" hasCustomPrompt="1"/>
          </p:nvPr>
        </p:nvSpPr>
        <p:spPr>
          <a:xfrm>
            <a:off x="0" y="0"/>
            <a:ext cx="12192000" cy="1325563"/>
          </a:xfrm>
          <a:prstGeom prst="rect">
            <a:avLst/>
          </a:prstGeom>
        </p:spPr>
        <p:txBody>
          <a:bodyPr/>
          <a:lstStyle>
            <a:lvl1pPr>
              <a:defRPr>
                <a:solidFill>
                  <a:srgbClr val="1F1F1F"/>
                </a:solidFill>
                <a:latin typeface="Public Sans"/>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74CC73-6F39-480B-94EA-ED78A9CF446F}"/>
              </a:ext>
            </a:extLst>
          </p:cNvPr>
          <p:cNvSpPr>
            <a:spLocks noGrp="1"/>
          </p:cNvSpPr>
          <p:nvPr>
            <p:ph sz="half" idx="1"/>
          </p:nvPr>
        </p:nvSpPr>
        <p:spPr>
          <a:xfrm>
            <a:off x="838200" y="1825625"/>
            <a:ext cx="5181600" cy="4029743"/>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C0C648D-4BDE-4EA4-A2F8-A40159B51954}"/>
              </a:ext>
            </a:extLst>
          </p:cNvPr>
          <p:cNvSpPr>
            <a:spLocks noGrp="1"/>
          </p:cNvSpPr>
          <p:nvPr>
            <p:ph sz="half" idx="2"/>
          </p:nvPr>
        </p:nvSpPr>
        <p:spPr>
          <a:xfrm>
            <a:off x="6172200" y="1825625"/>
            <a:ext cx="5181600" cy="4029743"/>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602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DCE3-AD2F-4FC5-8FA5-43A964FCD10F}"/>
              </a:ext>
            </a:extLst>
          </p:cNvPr>
          <p:cNvSpPr>
            <a:spLocks noGrp="1"/>
          </p:cNvSpPr>
          <p:nvPr>
            <p:ph type="title" hasCustomPrompt="1"/>
          </p:nvPr>
        </p:nvSpPr>
        <p:spPr>
          <a:xfrm>
            <a:off x="839788" y="365125"/>
            <a:ext cx="10515600" cy="1325563"/>
          </a:xfrm>
          <a:prstGeom prst="rect">
            <a:avLst/>
          </a:prstGeom>
        </p:spPr>
        <p:txBody>
          <a:bodyPr/>
          <a:lstStyle>
            <a:lvl1pPr>
              <a:defRPr>
                <a:solidFill>
                  <a:srgbClr val="1F1F1F"/>
                </a:solidFill>
                <a:latin typeface="Public Sans Bold"/>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B3A80D1-172F-4CB5-A15E-7135CB28EDE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solidFill>
                  <a:srgbClr val="1F1F1F"/>
                </a:solidFill>
                <a:latin typeface="Public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634705-648F-4041-851A-749FDDB4D17B}"/>
              </a:ext>
            </a:extLst>
          </p:cNvPr>
          <p:cNvSpPr>
            <a:spLocks noGrp="1"/>
          </p:cNvSpPr>
          <p:nvPr>
            <p:ph sz="half" idx="2"/>
          </p:nvPr>
        </p:nvSpPr>
        <p:spPr>
          <a:xfrm>
            <a:off x="839788" y="2505075"/>
            <a:ext cx="5157787" cy="3366336"/>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E5CE5C53-9F8D-48A7-A942-60BE09B37AD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rgbClr val="1F1F1F"/>
                </a:solidFill>
                <a:latin typeface="Public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9CA36A-D547-464B-98CB-891104CECE25}"/>
              </a:ext>
            </a:extLst>
          </p:cNvPr>
          <p:cNvSpPr>
            <a:spLocks noGrp="1"/>
          </p:cNvSpPr>
          <p:nvPr>
            <p:ph sz="quarter" idx="4"/>
          </p:nvPr>
        </p:nvSpPr>
        <p:spPr>
          <a:xfrm>
            <a:off x="6172200" y="2505075"/>
            <a:ext cx="5183188" cy="3366336"/>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54577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A9A9-54E4-4FA6-8783-006882755A17}"/>
              </a:ext>
            </a:extLst>
          </p:cNvPr>
          <p:cNvSpPr>
            <a:spLocks noGrp="1"/>
          </p:cNvSpPr>
          <p:nvPr>
            <p:ph type="title"/>
          </p:nvPr>
        </p:nvSpPr>
        <p:spPr>
          <a:xfrm>
            <a:off x="839788" y="457200"/>
            <a:ext cx="3932237" cy="1600200"/>
          </a:xfrm>
          <a:prstGeom prst="rect">
            <a:avLst/>
          </a:prstGeom>
        </p:spPr>
        <p:txBody>
          <a:bodyPr anchor="b"/>
          <a:lstStyle>
            <a:lvl1pPr>
              <a:defRPr sz="3200">
                <a:solidFill>
                  <a:srgbClr val="1F1F1F"/>
                </a:solidFill>
                <a:latin typeface="Public Sans Bold"/>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17C4951-72BD-4B23-BEDB-EA2F50CB527A}"/>
              </a:ext>
            </a:extLst>
          </p:cNvPr>
          <p:cNvSpPr>
            <a:spLocks noGrp="1"/>
          </p:cNvSpPr>
          <p:nvPr>
            <p:ph idx="1"/>
          </p:nvPr>
        </p:nvSpPr>
        <p:spPr>
          <a:xfrm>
            <a:off x="5183188" y="987425"/>
            <a:ext cx="6172200" cy="4873625"/>
          </a:xfrm>
          <a:prstGeom prst="rect">
            <a:avLst/>
          </a:prstGeom>
        </p:spPr>
        <p:txBody>
          <a:bodyPr/>
          <a:lstStyle>
            <a:lvl1pPr>
              <a:defRPr sz="3200">
                <a:solidFill>
                  <a:srgbClr val="1F1F1F"/>
                </a:solidFill>
                <a:latin typeface="Public Sans"/>
              </a:defRPr>
            </a:lvl1pPr>
            <a:lvl2pPr>
              <a:defRPr sz="2800">
                <a:solidFill>
                  <a:srgbClr val="1F1F1F"/>
                </a:solidFill>
                <a:latin typeface="Public Sans"/>
              </a:defRPr>
            </a:lvl2pPr>
            <a:lvl3pPr>
              <a:defRPr sz="2400">
                <a:solidFill>
                  <a:srgbClr val="1F1F1F"/>
                </a:solidFill>
                <a:latin typeface="Public Sans"/>
              </a:defRPr>
            </a:lvl3pPr>
            <a:lvl4pPr>
              <a:defRPr sz="2000">
                <a:solidFill>
                  <a:srgbClr val="1F1F1F"/>
                </a:solidFill>
                <a:latin typeface="Public Sans"/>
              </a:defRPr>
            </a:lvl4pPr>
            <a:lvl5pPr>
              <a:defRPr sz="2000">
                <a:solidFill>
                  <a:srgbClr val="1F1F1F"/>
                </a:solidFill>
                <a:latin typeface="Public Sans"/>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94E213-8913-4781-A070-4EC3FDFD3BD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rgbClr val="1F1F1F"/>
                </a:solidFill>
                <a:latin typeface="Public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198C2-D8FF-4912-B1E0-D04205CD22F4}"/>
              </a:ext>
            </a:extLst>
          </p:cNvPr>
          <p:cNvSpPr>
            <a:spLocks noGrp="1"/>
          </p:cNvSpPr>
          <p:nvPr>
            <p:ph type="dt" sz="half" idx="10"/>
          </p:nvPr>
        </p:nvSpPr>
        <p:spPr>
          <a:xfrm>
            <a:off x="10317482" y="6348094"/>
            <a:ext cx="953347" cy="365125"/>
          </a:xfrm>
          <a:prstGeom prst="rect">
            <a:avLst/>
          </a:prstGeom>
        </p:spPr>
        <p:txBody>
          <a:bodyPr/>
          <a:lstStyle/>
          <a:p>
            <a:fld id="{789652A3-5FA5-4F49-8197-FFBF98377EB7}" type="datetime1">
              <a:rPr lang="en-GB" smtClean="0"/>
              <a:t>17/01/2023</a:t>
            </a:fld>
            <a:endParaRPr lang="en-GB"/>
          </a:p>
        </p:txBody>
      </p:sp>
      <p:sp>
        <p:nvSpPr>
          <p:cNvPr id="6" name="Footer Placeholder 5">
            <a:extLst>
              <a:ext uri="{FF2B5EF4-FFF2-40B4-BE49-F238E27FC236}">
                <a16:creationId xmlns:a16="http://schemas.microsoft.com/office/drawing/2014/main" id="{94FC833F-BBD2-4572-A6F2-797328F2E856}"/>
              </a:ext>
            </a:extLst>
          </p:cNvPr>
          <p:cNvSpPr>
            <a:spLocks noGrp="1"/>
          </p:cNvSpPr>
          <p:nvPr>
            <p:ph type="ftr" sz="quarter" idx="11"/>
          </p:nvPr>
        </p:nvSpPr>
        <p:spPr>
          <a:xfrm>
            <a:off x="7181851" y="6372223"/>
            <a:ext cx="3100493" cy="365125"/>
          </a:xfrm>
          <a:prstGeom prst="rect">
            <a:avLst/>
          </a:prstGeom>
        </p:spPr>
        <p:txBody>
          <a:bodyPr/>
          <a:lstStyle/>
          <a:p>
            <a:r>
              <a:rPr lang="en-GB"/>
              <a:t>Project Data Analytics Community</a:t>
            </a:r>
          </a:p>
        </p:txBody>
      </p:sp>
      <p:sp>
        <p:nvSpPr>
          <p:cNvPr id="7" name="Slide Number Placeholder 6">
            <a:extLst>
              <a:ext uri="{FF2B5EF4-FFF2-40B4-BE49-F238E27FC236}">
                <a16:creationId xmlns:a16="http://schemas.microsoft.com/office/drawing/2014/main" id="{9D569DCC-28AD-4B21-B4D7-68D7E3F03EFA}"/>
              </a:ext>
            </a:extLst>
          </p:cNvPr>
          <p:cNvSpPr>
            <a:spLocks noGrp="1"/>
          </p:cNvSpPr>
          <p:nvPr>
            <p:ph type="sldNum" sz="quarter" idx="12"/>
          </p:nvPr>
        </p:nvSpPr>
        <p:spPr>
          <a:xfrm>
            <a:off x="11422380" y="6375504"/>
            <a:ext cx="590973" cy="365125"/>
          </a:xfrm>
          <a:prstGeom prst="rect">
            <a:avLst/>
          </a:prstGeom>
        </p:spPr>
        <p:txBody>
          <a:bodyPr/>
          <a:lstStyle/>
          <a:p>
            <a:fld id="{CE8B9E85-B381-46A1-959D-CD9CBCCCDC22}" type="slidenum">
              <a:rPr lang="en-GB" smtClean="0"/>
              <a:t>‹#›</a:t>
            </a:fld>
            <a:endParaRPr lang="en-GB"/>
          </a:p>
        </p:txBody>
      </p:sp>
    </p:spTree>
    <p:extLst>
      <p:ext uri="{BB962C8B-B14F-4D97-AF65-F5344CB8AC3E}">
        <p14:creationId xmlns:p14="http://schemas.microsoft.com/office/powerpoint/2010/main" val="3261318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F4B2-02AA-44B5-9FBC-7950C8911734}"/>
              </a:ext>
            </a:extLst>
          </p:cNvPr>
          <p:cNvSpPr>
            <a:spLocks noGrp="1"/>
          </p:cNvSpPr>
          <p:nvPr>
            <p:ph type="title"/>
          </p:nvPr>
        </p:nvSpPr>
        <p:spPr>
          <a:xfrm>
            <a:off x="-411" y="59219"/>
            <a:ext cx="12192000" cy="1325563"/>
          </a:xfrm>
          <a:prstGeom prst="rect">
            <a:avLst/>
          </a:prstGeom>
        </p:spPr>
        <p:txBody>
          <a:bodyPr/>
          <a:lstStyle>
            <a:lvl1pPr>
              <a:defRPr>
                <a:solidFill>
                  <a:srgbClr val="1F1F1F"/>
                </a:solidFill>
                <a:latin typeface="Public Sans Bold"/>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55F915-24F3-49E3-9215-E3627D9C66FB}"/>
              </a:ext>
            </a:extLst>
          </p:cNvPr>
          <p:cNvSpPr>
            <a:spLocks noGrp="1"/>
          </p:cNvSpPr>
          <p:nvPr>
            <p:ph type="body" orient="vert" idx="1"/>
          </p:nvPr>
        </p:nvSpPr>
        <p:spPr>
          <a:xfrm>
            <a:off x="838199" y="1487381"/>
            <a:ext cx="11042227" cy="4431281"/>
          </a:xfrm>
          <a:prstGeom prst="rect">
            <a:avLst/>
          </a:prstGeom>
        </p:spPr>
        <p:txBody>
          <a:bodyPr vert="eaVert"/>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440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E09B89-50AF-49A8-9731-75AC1BAEB37E}"/>
              </a:ext>
            </a:extLst>
          </p:cNvPr>
          <p:cNvSpPr>
            <a:spLocks noGrp="1"/>
          </p:cNvSpPr>
          <p:nvPr>
            <p:ph type="title" orient="vert"/>
          </p:nvPr>
        </p:nvSpPr>
        <p:spPr>
          <a:xfrm>
            <a:off x="8724900" y="365125"/>
            <a:ext cx="2628900" cy="5545224"/>
          </a:xfrm>
          <a:prstGeom prst="rect">
            <a:avLst/>
          </a:prstGeom>
        </p:spPr>
        <p:txBody>
          <a:bodyPr vert="eaVert"/>
          <a:lstStyle>
            <a:lvl1pPr>
              <a:defRPr>
                <a:solidFill>
                  <a:srgbClr val="1F1F1F"/>
                </a:solidFill>
                <a:latin typeface="Public Sans Bold"/>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2C61AC-1B2C-4DF7-A384-CE3D717822DA}"/>
              </a:ext>
            </a:extLst>
          </p:cNvPr>
          <p:cNvSpPr>
            <a:spLocks noGrp="1"/>
          </p:cNvSpPr>
          <p:nvPr>
            <p:ph type="body" orient="vert" idx="1"/>
          </p:nvPr>
        </p:nvSpPr>
        <p:spPr>
          <a:xfrm>
            <a:off x="838200" y="365125"/>
            <a:ext cx="7734300" cy="5545224"/>
          </a:xfrm>
          <a:prstGeom prst="rect">
            <a:avLst/>
          </a:prstGeom>
        </p:spPr>
        <p:txBody>
          <a:bodyPr vert="eaVert"/>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54738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241FB4F-D20C-47E9-B7DB-2FD3DE719AC4}"/>
              </a:ext>
            </a:extLst>
          </p:cNvPr>
          <p:cNvPicPr>
            <a:picLocks noChangeAspect="1"/>
          </p:cNvPicPr>
          <p:nvPr userDrawn="1"/>
        </p:nvPicPr>
        <p:blipFill rotWithShape="1">
          <a:blip r:embed="rId2"/>
          <a:srcRect l="25661"/>
          <a:stretch/>
        </p:blipFill>
        <p:spPr>
          <a:xfrm>
            <a:off x="6109546" y="1"/>
            <a:ext cx="6082454" cy="5976850"/>
          </a:xfrm>
          <a:prstGeom prst="rect">
            <a:avLst/>
          </a:prstGeom>
        </p:spPr>
      </p:pic>
      <p:sp>
        <p:nvSpPr>
          <p:cNvPr id="2" name="Title 1">
            <a:extLst>
              <a:ext uri="{FF2B5EF4-FFF2-40B4-BE49-F238E27FC236}">
                <a16:creationId xmlns:a16="http://schemas.microsoft.com/office/drawing/2014/main" id="{24C6BD92-50D1-468D-A4C1-88D6380F304A}"/>
              </a:ext>
            </a:extLst>
          </p:cNvPr>
          <p:cNvSpPr>
            <a:spLocks noGrp="1"/>
          </p:cNvSpPr>
          <p:nvPr>
            <p:ph type="title" hasCustomPrompt="1"/>
          </p:nvPr>
        </p:nvSpPr>
        <p:spPr>
          <a:xfrm>
            <a:off x="2120054" y="136526"/>
            <a:ext cx="3935308" cy="1325563"/>
          </a:xfrm>
          <a:prstGeom prst="rect">
            <a:avLst/>
          </a:prstGeom>
        </p:spPr>
        <p:txBody>
          <a:bodyPr/>
          <a:lstStyle>
            <a:lvl1pPr algn="r">
              <a:defRPr sz="3200">
                <a:solidFill>
                  <a:srgbClr val="1F1F1F"/>
                </a:solidFill>
                <a:latin typeface="Public Sans Bold"/>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D23D8A-DF94-4120-9B4D-95674FA6D1C2}"/>
              </a:ext>
            </a:extLst>
          </p:cNvPr>
          <p:cNvSpPr>
            <a:spLocks noGrp="1"/>
          </p:cNvSpPr>
          <p:nvPr>
            <p:ph idx="1"/>
          </p:nvPr>
        </p:nvSpPr>
        <p:spPr>
          <a:xfrm>
            <a:off x="770468" y="1602693"/>
            <a:ext cx="5284894" cy="4299344"/>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a:extLst>
              <a:ext uri="{FF2B5EF4-FFF2-40B4-BE49-F238E27FC236}">
                <a16:creationId xmlns:a16="http://schemas.microsoft.com/office/drawing/2014/main" id="{6017AF3E-3299-46B2-8752-4A9C973CDBD7}"/>
              </a:ext>
            </a:extLst>
          </p:cNvPr>
          <p:cNvSpPr>
            <a:spLocks noGrp="1"/>
          </p:cNvSpPr>
          <p:nvPr>
            <p:ph idx="13"/>
          </p:nvPr>
        </p:nvSpPr>
        <p:spPr>
          <a:xfrm>
            <a:off x="6239934" y="1592527"/>
            <a:ext cx="5796279" cy="4309509"/>
          </a:xfrm>
          <a:prstGeom prst="rect">
            <a:avLst/>
          </a:prstGeom>
        </p:spPr>
        <p:txBody>
          <a:bodyPr/>
          <a:lstStyle>
            <a:lvl1pPr>
              <a:defRPr>
                <a:solidFill>
                  <a:srgbClr val="14203B"/>
                </a:solidFill>
                <a:latin typeface="Public Sans"/>
              </a:defRPr>
            </a:lvl1pPr>
            <a:lvl2pPr>
              <a:defRPr>
                <a:solidFill>
                  <a:srgbClr val="14203B"/>
                </a:solidFill>
                <a:latin typeface="Public Sans"/>
              </a:defRPr>
            </a:lvl2pPr>
            <a:lvl3pPr>
              <a:defRPr>
                <a:solidFill>
                  <a:srgbClr val="14203B"/>
                </a:solidFill>
                <a:latin typeface="Public Sans"/>
              </a:defRPr>
            </a:lvl3pPr>
            <a:lvl4pPr>
              <a:defRPr>
                <a:solidFill>
                  <a:srgbClr val="14203B"/>
                </a:solidFill>
                <a:latin typeface="Public Sans"/>
              </a:defRPr>
            </a:lvl4pPr>
            <a:lvl5pPr>
              <a:defRPr>
                <a:solidFill>
                  <a:srgbClr val="14203B"/>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2">
            <a:extLst>
              <a:ext uri="{FF2B5EF4-FFF2-40B4-BE49-F238E27FC236}">
                <a16:creationId xmlns:a16="http://schemas.microsoft.com/office/drawing/2014/main" id="{E71369FE-36A2-2DDB-C198-5A95F138A2ED}"/>
              </a:ext>
            </a:extLst>
          </p:cNvPr>
          <p:cNvPicPr>
            <a:picLocks noChangeAspect="1"/>
          </p:cNvPicPr>
          <p:nvPr userDrawn="1"/>
        </p:nvPicPr>
        <p:blipFill>
          <a:blip r:embed="rId3"/>
          <a:srcRect l="19775" t="20186" r="23878" b="35228"/>
          <a:stretch>
            <a:fillRect/>
          </a:stretch>
        </p:blipFill>
        <p:spPr>
          <a:xfrm>
            <a:off x="11222182" y="179239"/>
            <a:ext cx="740921" cy="586263"/>
          </a:xfrm>
          <a:prstGeom prst="rect">
            <a:avLst/>
          </a:prstGeom>
        </p:spPr>
      </p:pic>
    </p:spTree>
    <p:extLst>
      <p:ext uri="{BB962C8B-B14F-4D97-AF65-F5344CB8AC3E}">
        <p14:creationId xmlns:p14="http://schemas.microsoft.com/office/powerpoint/2010/main" val="282173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A picture containing text, indoor, several&#10;&#10;Description automatically generated">
            <a:extLst>
              <a:ext uri="{FF2B5EF4-FFF2-40B4-BE49-F238E27FC236}">
                <a16:creationId xmlns:a16="http://schemas.microsoft.com/office/drawing/2014/main" id="{2C844CAE-695A-F8F7-4063-0E6612733D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6933" y="0"/>
            <a:ext cx="12208933" cy="6066210"/>
          </a:xfrm>
          <a:prstGeom prst="rect">
            <a:avLst/>
          </a:prstGeom>
        </p:spPr>
      </p:pic>
      <p:grpSp>
        <p:nvGrpSpPr>
          <p:cNvPr id="7" name="Group 3">
            <a:extLst>
              <a:ext uri="{FF2B5EF4-FFF2-40B4-BE49-F238E27FC236}">
                <a16:creationId xmlns:a16="http://schemas.microsoft.com/office/drawing/2014/main" id="{FEFAF8E8-D21A-8FE5-FB9B-FA0320F64F69}"/>
              </a:ext>
            </a:extLst>
          </p:cNvPr>
          <p:cNvGrpSpPr/>
          <p:nvPr userDrawn="1"/>
        </p:nvGrpSpPr>
        <p:grpSpPr>
          <a:xfrm>
            <a:off x="0" y="0"/>
            <a:ext cx="12192000" cy="6066210"/>
            <a:chOff x="0" y="0"/>
            <a:chExt cx="4816593" cy="2709333"/>
          </a:xfrm>
        </p:grpSpPr>
        <p:sp>
          <p:nvSpPr>
            <p:cNvPr id="8" name="Freeform 4">
              <a:extLst>
                <a:ext uri="{FF2B5EF4-FFF2-40B4-BE49-F238E27FC236}">
                  <a16:creationId xmlns:a16="http://schemas.microsoft.com/office/drawing/2014/main" id="{4B3957A8-6DD2-940F-D7EA-94BA09074B52}"/>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21212">
                <a:alpha val="63922"/>
              </a:srgbClr>
            </a:solidFill>
          </p:spPr>
        </p:sp>
        <p:sp>
          <p:nvSpPr>
            <p:cNvPr id="9" name="TextBox 5">
              <a:extLst>
                <a:ext uri="{FF2B5EF4-FFF2-40B4-BE49-F238E27FC236}">
                  <a16:creationId xmlns:a16="http://schemas.microsoft.com/office/drawing/2014/main" id="{A27E62E8-70D1-4578-0D20-16B954147A19}"/>
                </a:ext>
              </a:extLst>
            </p:cNvPr>
            <p:cNvSpPr txBox="1"/>
            <p:nvPr/>
          </p:nvSpPr>
          <p:spPr>
            <a:xfrm>
              <a:off x="0" y="-57150"/>
              <a:ext cx="812800" cy="869950"/>
            </a:xfrm>
            <a:prstGeom prst="rect">
              <a:avLst/>
            </a:prstGeom>
          </p:spPr>
          <p:txBody>
            <a:bodyPr lIns="33867" tIns="33867" rIns="33867" bIns="33867" rtlCol="0" anchor="ctr"/>
            <a:lstStyle/>
            <a:p>
              <a:pPr algn="ctr">
                <a:lnSpc>
                  <a:spcPts val="1867"/>
                </a:lnSpc>
              </a:pPr>
              <a:endParaRPr sz="800"/>
            </a:p>
          </p:txBody>
        </p:sp>
      </p:grpSp>
      <p:pic>
        <p:nvPicPr>
          <p:cNvPr id="2" name="Picture 1" descr="Logo, company name&#10;&#10;Description automatically generated">
            <a:extLst>
              <a:ext uri="{FF2B5EF4-FFF2-40B4-BE49-F238E27FC236}">
                <a16:creationId xmlns:a16="http://schemas.microsoft.com/office/drawing/2014/main" id="{09AE3C5A-613A-C655-F6D4-45F4B2B43B7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262" b="25057"/>
          <a:stretch/>
        </p:blipFill>
        <p:spPr>
          <a:xfrm>
            <a:off x="6006860" y="6158712"/>
            <a:ext cx="898893" cy="491524"/>
          </a:xfrm>
          <a:prstGeom prst="rect">
            <a:avLst/>
          </a:prstGeom>
        </p:spPr>
      </p:pic>
      <p:pic>
        <p:nvPicPr>
          <p:cNvPr id="3" name="Picture 2" descr="Logo, company name&#10;&#10;Description automatically generated">
            <a:extLst>
              <a:ext uri="{FF2B5EF4-FFF2-40B4-BE49-F238E27FC236}">
                <a16:creationId xmlns:a16="http://schemas.microsoft.com/office/drawing/2014/main" id="{E1DF3AED-4A06-63CC-1504-5F3785C5A20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7075332" y="6153791"/>
            <a:ext cx="928635" cy="459483"/>
          </a:xfrm>
          <a:prstGeom prst="rect">
            <a:avLst/>
          </a:prstGeom>
        </p:spPr>
      </p:pic>
    </p:spTree>
    <p:extLst>
      <p:ext uri="{BB962C8B-B14F-4D97-AF65-F5344CB8AC3E}">
        <p14:creationId xmlns:p14="http://schemas.microsoft.com/office/powerpoint/2010/main" val="196351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Pag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38E2E9-94BD-475B-BB7B-036BE99CD218}"/>
              </a:ext>
            </a:extLst>
          </p:cNvPr>
          <p:cNvSpPr>
            <a:spLocks noGrp="1"/>
          </p:cNvSpPr>
          <p:nvPr>
            <p:ph type="title" hasCustomPrompt="1"/>
          </p:nvPr>
        </p:nvSpPr>
        <p:spPr>
          <a:xfrm>
            <a:off x="2689785" y="186901"/>
            <a:ext cx="6139890" cy="984674"/>
          </a:xfrm>
          <a:prstGeom prst="rect">
            <a:avLst/>
          </a:prstGeom>
        </p:spPr>
        <p:txBody>
          <a:bodyPr/>
          <a:lstStyle>
            <a:lvl1pPr algn="ctr">
              <a:defRPr>
                <a:solidFill>
                  <a:schemeClr val="tx1"/>
                </a:solidFill>
                <a:latin typeface="Public Sans"/>
              </a:defRPr>
            </a:lvl1pPr>
          </a:lstStyle>
          <a:p>
            <a:r>
              <a:rPr lang="en-US" dirty="0"/>
              <a:t>TEAM NAME</a:t>
            </a:r>
            <a:endParaRPr lang="en-GB" dirty="0"/>
          </a:p>
        </p:txBody>
      </p:sp>
      <p:sp>
        <p:nvSpPr>
          <p:cNvPr id="14" name="Picture Placeholder 13">
            <a:extLst>
              <a:ext uri="{FF2B5EF4-FFF2-40B4-BE49-F238E27FC236}">
                <a16:creationId xmlns:a16="http://schemas.microsoft.com/office/drawing/2014/main" id="{63794621-C022-4FCC-BA72-016285337DE9}"/>
              </a:ext>
            </a:extLst>
          </p:cNvPr>
          <p:cNvSpPr>
            <a:spLocks noGrp="1"/>
          </p:cNvSpPr>
          <p:nvPr>
            <p:ph type="pic" sz="quarter" idx="10"/>
          </p:nvPr>
        </p:nvSpPr>
        <p:spPr>
          <a:xfrm>
            <a:off x="950442" y="1357310"/>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23" name="Text Placeholder 22">
            <a:extLst>
              <a:ext uri="{FF2B5EF4-FFF2-40B4-BE49-F238E27FC236}">
                <a16:creationId xmlns:a16="http://schemas.microsoft.com/office/drawing/2014/main" id="{C75DBDE0-4774-45F0-AAF7-9E24EE4C87B1}"/>
              </a:ext>
            </a:extLst>
          </p:cNvPr>
          <p:cNvSpPr>
            <a:spLocks noGrp="1"/>
          </p:cNvSpPr>
          <p:nvPr>
            <p:ph type="body" sz="quarter" idx="16" hasCustomPrompt="1"/>
          </p:nvPr>
        </p:nvSpPr>
        <p:spPr>
          <a:xfrm>
            <a:off x="950441" y="2898879"/>
            <a:ext cx="1592731"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Team Captain Name/Organisation</a:t>
            </a:r>
          </a:p>
        </p:txBody>
      </p:sp>
      <p:sp>
        <p:nvSpPr>
          <p:cNvPr id="24" name="Picture Placeholder 13">
            <a:extLst>
              <a:ext uri="{FF2B5EF4-FFF2-40B4-BE49-F238E27FC236}">
                <a16:creationId xmlns:a16="http://schemas.microsoft.com/office/drawing/2014/main" id="{F09B1C02-0E4D-425F-BA09-10AD692D4E93}"/>
              </a:ext>
            </a:extLst>
          </p:cNvPr>
          <p:cNvSpPr>
            <a:spLocks noGrp="1"/>
          </p:cNvSpPr>
          <p:nvPr>
            <p:ph type="pic" sz="quarter" idx="17"/>
          </p:nvPr>
        </p:nvSpPr>
        <p:spPr>
          <a:xfrm>
            <a:off x="4963365" y="1357310"/>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25" name="Text Placeholder 22">
            <a:extLst>
              <a:ext uri="{FF2B5EF4-FFF2-40B4-BE49-F238E27FC236}">
                <a16:creationId xmlns:a16="http://schemas.microsoft.com/office/drawing/2014/main" id="{D04ABE7D-5883-4A00-8427-EF5FB2F63545}"/>
              </a:ext>
            </a:extLst>
          </p:cNvPr>
          <p:cNvSpPr>
            <a:spLocks noGrp="1"/>
          </p:cNvSpPr>
          <p:nvPr>
            <p:ph type="body" sz="quarter" idx="18" hasCustomPrompt="1"/>
          </p:nvPr>
        </p:nvSpPr>
        <p:spPr>
          <a:xfrm>
            <a:off x="4963365" y="2898878"/>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28" name="Picture Placeholder 13">
            <a:extLst>
              <a:ext uri="{FF2B5EF4-FFF2-40B4-BE49-F238E27FC236}">
                <a16:creationId xmlns:a16="http://schemas.microsoft.com/office/drawing/2014/main" id="{F74C420C-34E2-4DCB-AF84-BCEE6ED9846B}"/>
              </a:ext>
            </a:extLst>
          </p:cNvPr>
          <p:cNvSpPr>
            <a:spLocks noGrp="1"/>
          </p:cNvSpPr>
          <p:nvPr>
            <p:ph type="pic" sz="quarter" idx="21"/>
          </p:nvPr>
        </p:nvSpPr>
        <p:spPr>
          <a:xfrm>
            <a:off x="950442" y="3730835"/>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0" name="Picture Placeholder 13">
            <a:extLst>
              <a:ext uri="{FF2B5EF4-FFF2-40B4-BE49-F238E27FC236}">
                <a16:creationId xmlns:a16="http://schemas.microsoft.com/office/drawing/2014/main" id="{16CFA64D-EDB5-45E3-A5BD-A65077C69057}"/>
              </a:ext>
            </a:extLst>
          </p:cNvPr>
          <p:cNvSpPr>
            <a:spLocks noGrp="1"/>
          </p:cNvSpPr>
          <p:nvPr>
            <p:ph type="pic" sz="quarter" idx="23"/>
          </p:nvPr>
        </p:nvSpPr>
        <p:spPr>
          <a:xfrm>
            <a:off x="4963365" y="3730835"/>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4" name="Picture Placeholder 13">
            <a:extLst>
              <a:ext uri="{FF2B5EF4-FFF2-40B4-BE49-F238E27FC236}">
                <a16:creationId xmlns:a16="http://schemas.microsoft.com/office/drawing/2014/main" id="{63782C22-1391-4E29-AC6A-96E37F64F259}"/>
              </a:ext>
            </a:extLst>
          </p:cNvPr>
          <p:cNvSpPr>
            <a:spLocks noGrp="1"/>
          </p:cNvSpPr>
          <p:nvPr>
            <p:ph type="pic" sz="quarter" idx="25"/>
          </p:nvPr>
        </p:nvSpPr>
        <p:spPr>
          <a:xfrm>
            <a:off x="9059955" y="3730835"/>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6" name="Picture Placeholder 13">
            <a:extLst>
              <a:ext uri="{FF2B5EF4-FFF2-40B4-BE49-F238E27FC236}">
                <a16:creationId xmlns:a16="http://schemas.microsoft.com/office/drawing/2014/main" id="{D0FA2C3D-F925-4354-ACF7-2F8F787F8230}"/>
              </a:ext>
            </a:extLst>
          </p:cNvPr>
          <p:cNvSpPr>
            <a:spLocks noGrp="1"/>
          </p:cNvSpPr>
          <p:nvPr>
            <p:ph type="pic" sz="quarter" idx="27"/>
          </p:nvPr>
        </p:nvSpPr>
        <p:spPr>
          <a:xfrm>
            <a:off x="9059955" y="1357310"/>
            <a:ext cx="1592730" cy="1514475"/>
          </a:xfrm>
          <a:prstGeom prst="rect">
            <a:avLst/>
          </a:prstGeom>
        </p:spPr>
        <p:txBody>
          <a:bodyPr/>
          <a:lstStyle>
            <a:lvl1pPr marL="0" indent="0">
              <a:buNone/>
              <a:defRPr>
                <a:solidFill>
                  <a:schemeClr val="tx1"/>
                </a:solidFill>
                <a:latin typeface="Public Sans"/>
              </a:defRPr>
            </a:lvl1pPr>
          </a:lstStyle>
          <a:p>
            <a:endParaRPr lang="en-GB"/>
          </a:p>
        </p:txBody>
      </p:sp>
      <p:sp>
        <p:nvSpPr>
          <p:cNvPr id="38" name="Text Placeholder 22">
            <a:extLst>
              <a:ext uri="{FF2B5EF4-FFF2-40B4-BE49-F238E27FC236}">
                <a16:creationId xmlns:a16="http://schemas.microsoft.com/office/drawing/2014/main" id="{638FA1F9-6D3D-4A8C-949D-B1BFED24E50F}"/>
              </a:ext>
            </a:extLst>
          </p:cNvPr>
          <p:cNvSpPr>
            <a:spLocks noGrp="1"/>
          </p:cNvSpPr>
          <p:nvPr>
            <p:ph type="body" sz="quarter" idx="28" hasCustomPrompt="1"/>
          </p:nvPr>
        </p:nvSpPr>
        <p:spPr>
          <a:xfrm>
            <a:off x="9059955" y="2898878"/>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39" name="Text Placeholder 22">
            <a:extLst>
              <a:ext uri="{FF2B5EF4-FFF2-40B4-BE49-F238E27FC236}">
                <a16:creationId xmlns:a16="http://schemas.microsoft.com/office/drawing/2014/main" id="{9EDC81D9-7AEB-4753-88DB-D23E12C2CDA9}"/>
              </a:ext>
            </a:extLst>
          </p:cNvPr>
          <p:cNvSpPr>
            <a:spLocks noGrp="1"/>
          </p:cNvSpPr>
          <p:nvPr>
            <p:ph type="body" sz="quarter" idx="29" hasCustomPrompt="1"/>
          </p:nvPr>
        </p:nvSpPr>
        <p:spPr>
          <a:xfrm>
            <a:off x="950442" y="5245310"/>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41" name="Text Placeholder 22">
            <a:extLst>
              <a:ext uri="{FF2B5EF4-FFF2-40B4-BE49-F238E27FC236}">
                <a16:creationId xmlns:a16="http://schemas.microsoft.com/office/drawing/2014/main" id="{63250CAF-4DA5-4CA2-A63E-66B9B74A2FF5}"/>
              </a:ext>
            </a:extLst>
          </p:cNvPr>
          <p:cNvSpPr>
            <a:spLocks noGrp="1"/>
          </p:cNvSpPr>
          <p:nvPr>
            <p:ph type="body" sz="quarter" idx="30" hasCustomPrompt="1"/>
          </p:nvPr>
        </p:nvSpPr>
        <p:spPr>
          <a:xfrm>
            <a:off x="4963365" y="5245310"/>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
        <p:nvSpPr>
          <p:cNvPr id="42" name="Text Placeholder 22">
            <a:extLst>
              <a:ext uri="{FF2B5EF4-FFF2-40B4-BE49-F238E27FC236}">
                <a16:creationId xmlns:a16="http://schemas.microsoft.com/office/drawing/2014/main" id="{40A44A54-0CC6-4C63-AD4E-9672E67C5FD7}"/>
              </a:ext>
            </a:extLst>
          </p:cNvPr>
          <p:cNvSpPr>
            <a:spLocks noGrp="1"/>
          </p:cNvSpPr>
          <p:nvPr>
            <p:ph type="body" sz="quarter" idx="31" hasCustomPrompt="1"/>
          </p:nvPr>
        </p:nvSpPr>
        <p:spPr>
          <a:xfrm>
            <a:off x="9059955" y="5245309"/>
            <a:ext cx="1592730" cy="690563"/>
          </a:xfrm>
          <a:prstGeom prst="rect">
            <a:avLst/>
          </a:prstGeom>
        </p:spPr>
        <p:txBody>
          <a:bodyPr/>
          <a:lstStyle>
            <a:lvl2pPr marL="457200" indent="0" algn="l">
              <a:buFont typeface="Arial" panose="020B0604020202020204" pitchFamily="34" charset="0"/>
              <a:buNone/>
              <a:defRPr sz="1200">
                <a:solidFill>
                  <a:schemeClr val="tx1"/>
                </a:solidFill>
                <a:latin typeface="Public Sans"/>
              </a:defRPr>
            </a:lvl2pPr>
          </a:lstStyle>
          <a:p>
            <a:pPr lvl="1"/>
            <a:r>
              <a:rPr lang="en-GB"/>
              <a:t>Name/Organisation</a:t>
            </a:r>
          </a:p>
        </p:txBody>
      </p:sp>
    </p:spTree>
    <p:extLst>
      <p:ext uri="{BB962C8B-B14F-4D97-AF65-F5344CB8AC3E}">
        <p14:creationId xmlns:p14="http://schemas.microsoft.com/office/powerpoint/2010/main" val="2375680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hallenge Description">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ABD973-7622-4A93-8F65-88A9DF145B08}"/>
              </a:ext>
            </a:extLst>
          </p:cNvPr>
          <p:cNvSpPr>
            <a:spLocks noGrp="1"/>
          </p:cNvSpPr>
          <p:nvPr>
            <p:ph type="title" hasCustomPrompt="1"/>
          </p:nvPr>
        </p:nvSpPr>
        <p:spPr>
          <a:xfrm>
            <a:off x="3057524" y="244051"/>
            <a:ext cx="5476876" cy="1325563"/>
          </a:xfrm>
          <a:prstGeom prst="rect">
            <a:avLst/>
          </a:prstGeom>
        </p:spPr>
        <p:txBody>
          <a:bodyPr/>
          <a:lstStyle>
            <a:lvl1pPr algn="ctr">
              <a:defRPr>
                <a:solidFill>
                  <a:schemeClr val="tx1"/>
                </a:solidFill>
                <a:latin typeface="Public Sans"/>
              </a:defRPr>
            </a:lvl1pPr>
          </a:lstStyle>
          <a:p>
            <a:r>
              <a:rPr lang="en-US" dirty="0"/>
              <a:t>CHALLENGE SUMMARY</a:t>
            </a:r>
            <a:endParaRPr lang="en-GB" dirty="0"/>
          </a:p>
        </p:txBody>
      </p:sp>
      <p:sp>
        <p:nvSpPr>
          <p:cNvPr id="12" name="Content Placeholder 11">
            <a:extLst>
              <a:ext uri="{FF2B5EF4-FFF2-40B4-BE49-F238E27FC236}">
                <a16:creationId xmlns:a16="http://schemas.microsoft.com/office/drawing/2014/main" id="{5F7D6C61-9104-4F1B-9FC3-31352C3B62F1}"/>
              </a:ext>
            </a:extLst>
          </p:cNvPr>
          <p:cNvSpPr>
            <a:spLocks noGrp="1"/>
          </p:cNvSpPr>
          <p:nvPr>
            <p:ph sz="quarter" idx="10" hasCustomPrompt="1"/>
          </p:nvPr>
        </p:nvSpPr>
        <p:spPr>
          <a:xfrm>
            <a:off x="1590675" y="1962150"/>
            <a:ext cx="8829675" cy="3343275"/>
          </a:xfrm>
          <a:prstGeom prst="rect">
            <a:avLst/>
          </a:prstGeom>
        </p:spPr>
        <p:txBody>
          <a:bodyPr/>
          <a:lstStyle>
            <a:lvl1pPr marL="0" indent="0">
              <a:buFont typeface="Arial" panose="020B0604020202020204" pitchFamily="34" charset="0"/>
              <a:buNone/>
              <a:defRPr>
                <a:solidFill>
                  <a:schemeClr val="tx1"/>
                </a:solidFill>
                <a:latin typeface="Public Sans"/>
              </a:defRPr>
            </a:lvl1pPr>
          </a:lstStyle>
          <a:p>
            <a:pPr lvl="0"/>
            <a:r>
              <a:rPr lang="en-US"/>
              <a:t>Copy and Paste the challenge Summary</a:t>
            </a:r>
          </a:p>
          <a:p>
            <a:pPr lvl="0"/>
            <a:endParaRPr lang="en-US"/>
          </a:p>
        </p:txBody>
      </p:sp>
    </p:spTree>
    <p:extLst>
      <p:ext uri="{BB962C8B-B14F-4D97-AF65-F5344CB8AC3E}">
        <p14:creationId xmlns:p14="http://schemas.microsoft.com/office/powerpoint/2010/main" val="3824397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age" type="blank">
  <p:cSld name="Blank Page">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375925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F4817-E0F5-4DE4-824C-5E7C4E262198}"/>
              </a:ext>
            </a:extLst>
          </p:cNvPr>
          <p:cNvSpPr>
            <a:spLocks noGrp="1"/>
          </p:cNvSpPr>
          <p:nvPr>
            <p:ph type="ctrTitle" hasCustomPrompt="1"/>
          </p:nvPr>
        </p:nvSpPr>
        <p:spPr>
          <a:xfrm>
            <a:off x="2106507" y="115147"/>
            <a:ext cx="9144000" cy="936096"/>
          </a:xfrm>
          <a:prstGeom prst="rect">
            <a:avLst/>
          </a:prstGeom>
        </p:spPr>
        <p:txBody>
          <a:bodyPr anchor="b"/>
          <a:lstStyle>
            <a:lvl1pPr algn="ctr">
              <a:defRPr sz="4800">
                <a:solidFill>
                  <a:schemeClr val="tx1"/>
                </a:solidFill>
                <a:latin typeface="Public Sans"/>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BB272A-7A27-4262-9580-95AD91A2ABFA}"/>
              </a:ext>
            </a:extLst>
          </p:cNvPr>
          <p:cNvSpPr>
            <a:spLocks noGrp="1"/>
          </p:cNvSpPr>
          <p:nvPr>
            <p:ph type="subTitle" idx="1"/>
          </p:nvPr>
        </p:nvSpPr>
        <p:spPr>
          <a:xfrm>
            <a:off x="2106507" y="1380385"/>
            <a:ext cx="9144000" cy="4546282"/>
          </a:xfrm>
          <a:prstGeom prst="rect">
            <a:avLst/>
          </a:prstGeom>
        </p:spPr>
        <p:txBody>
          <a:bodyPr/>
          <a:lstStyle>
            <a:lvl1pPr marL="0" indent="0" algn="l">
              <a:lnSpc>
                <a:spcPct val="150000"/>
              </a:lnSpc>
              <a:buNone/>
              <a:defRPr sz="2400">
                <a:solidFill>
                  <a:schemeClr val="tx1"/>
                </a:solidFill>
                <a:latin typeface="Public San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618411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Break Page">
  <p:cSld name="Section Break Page">
    <p:spTree>
      <p:nvGrpSpPr>
        <p:cNvPr id="1" name="Shape 19"/>
        <p:cNvGrpSpPr/>
        <p:nvPr/>
      </p:nvGrpSpPr>
      <p:grpSpPr>
        <a:xfrm>
          <a:off x="0" y="0"/>
          <a:ext cx="0" cy="0"/>
          <a:chOff x="0" y="0"/>
          <a:chExt cx="0" cy="0"/>
        </a:xfrm>
      </p:grpSpPr>
      <p:sp>
        <p:nvSpPr>
          <p:cNvPr id="20" name="Google Shape;20;p4"/>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2100"/>
              <a:buFont typeface="Arial"/>
              <a:buChar char="•"/>
              <a:defRPr sz="28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50778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rtfolio Left Half Page Picture">
  <p:cSld name="Portfolio Left Half Page Picture">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3" y="1"/>
            <a:ext cx="6096000" cy="68579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5"/>
          <p:cNvSpPr txBox="1">
            <a:spLocks noGrp="1"/>
          </p:cNvSpPr>
          <p:nvPr>
            <p:ph type="body" idx="1"/>
          </p:nvPr>
        </p:nvSpPr>
        <p:spPr>
          <a:xfrm>
            <a:off x="6874939" y="767787"/>
            <a:ext cx="4525428" cy="908612"/>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body" idx="3"/>
          </p:nvPr>
        </p:nvSpPr>
        <p:spPr>
          <a:xfrm>
            <a:off x="6887637" y="1742352"/>
            <a:ext cx="4525428"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5" name="Google Shape;25;p5"/>
          <p:cNvCxnSpPr/>
          <p:nvPr/>
        </p:nvCxnSpPr>
        <p:spPr>
          <a:xfrm>
            <a:off x="6887636"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26" name="Google Shape;26;p5"/>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27" name="Google Shape;27;p5">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5">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4585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ur Creative Force 2">
  <p:cSld name="Our Creative Force 2">
    <p:spTree>
      <p:nvGrpSpPr>
        <p:cNvPr id="1" name="Shape 29"/>
        <p:cNvGrpSpPr/>
        <p:nvPr/>
      </p:nvGrpSpPr>
      <p:grpSpPr>
        <a:xfrm>
          <a:off x="0" y="0"/>
          <a:ext cx="0" cy="0"/>
          <a:chOff x="0" y="0"/>
          <a:chExt cx="0" cy="0"/>
        </a:xfrm>
      </p:grpSpPr>
      <p:sp>
        <p:nvSpPr>
          <p:cNvPr id="30" name="Google Shape;30;p6"/>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31" name="Google Shape;31;p6"/>
          <p:cNvSpPr>
            <a:spLocks noGrp="1"/>
          </p:cNvSpPr>
          <p:nvPr>
            <p:ph type="pic" idx="2"/>
          </p:nvPr>
        </p:nvSpPr>
        <p:spPr>
          <a:xfrm>
            <a:off x="791633" y="2057400"/>
            <a:ext cx="3310848" cy="26568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6"/>
          <p:cNvSpPr txBox="1">
            <a:spLocks noGrp="1"/>
          </p:cNvSpPr>
          <p:nvPr>
            <p:ph type="body" idx="3"/>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34" name="Google Shape;34;p6"/>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35" name="Google Shape;35;p6"/>
          <p:cNvSpPr>
            <a:spLocks noGrp="1"/>
          </p:cNvSpPr>
          <p:nvPr>
            <p:ph type="pic" idx="4"/>
          </p:nvPr>
        </p:nvSpPr>
        <p:spPr>
          <a:xfrm>
            <a:off x="4438459" y="2057400"/>
            <a:ext cx="3310848" cy="26568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a:spLocks noGrp="1"/>
          </p:cNvSpPr>
          <p:nvPr>
            <p:ph type="pic" idx="5"/>
          </p:nvPr>
        </p:nvSpPr>
        <p:spPr>
          <a:xfrm>
            <a:off x="8085285" y="2057400"/>
            <a:ext cx="3310848" cy="26568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6">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6">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6"/>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553340758"/>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mple Portfolio Single Show">
  <p:cSld name="Simple Portfolio Single Show">
    <p:spTree>
      <p:nvGrpSpPr>
        <p:cNvPr id="1" name="Shape 40"/>
        <p:cNvGrpSpPr/>
        <p:nvPr/>
      </p:nvGrpSpPr>
      <p:grpSpPr>
        <a:xfrm>
          <a:off x="0" y="0"/>
          <a:ext cx="0" cy="0"/>
          <a:chOff x="0" y="0"/>
          <a:chExt cx="0" cy="0"/>
        </a:xfrm>
      </p:grpSpPr>
      <p:sp>
        <p:nvSpPr>
          <p:cNvPr id="41" name="Google Shape;41;p7"/>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42" name="Google Shape;42;p7"/>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7"/>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44" name="Google Shape;44;p7"/>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45" name="Google Shape;45;p7"/>
          <p:cNvSpPr>
            <a:spLocks noGrp="1"/>
          </p:cNvSpPr>
          <p:nvPr>
            <p:ph type="pic" idx="3"/>
          </p:nvPr>
        </p:nvSpPr>
        <p:spPr>
          <a:xfrm>
            <a:off x="791633" y="2057399"/>
            <a:ext cx="5315656" cy="367504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7">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7">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7"/>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925059812"/>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ini Portfolio in Browser">
  <p:cSld name="Mini Portfolio in Browser">
    <p:spTree>
      <p:nvGrpSpPr>
        <p:cNvPr id="1" name="Shape 49"/>
        <p:cNvGrpSpPr/>
        <p:nvPr/>
      </p:nvGrpSpPr>
      <p:grpSpPr>
        <a:xfrm>
          <a:off x="0" y="0"/>
          <a:ext cx="0" cy="0"/>
          <a:chOff x="0" y="0"/>
          <a:chExt cx="0" cy="0"/>
        </a:xfrm>
      </p:grpSpPr>
      <p:sp>
        <p:nvSpPr>
          <p:cNvPr id="50" name="Google Shape;50;p8"/>
          <p:cNvSpPr>
            <a:spLocks noGrp="1"/>
          </p:cNvSpPr>
          <p:nvPr>
            <p:ph type="pic" idx="2"/>
          </p:nvPr>
        </p:nvSpPr>
        <p:spPr>
          <a:xfrm>
            <a:off x="5230495" y="2248959"/>
            <a:ext cx="6131772" cy="35612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3"/>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53" name="Google Shape;53;p8"/>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54" name="Google Shape;54;p8"/>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55" name="Google Shape;55;p8">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8">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8"/>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583642165"/>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ull Portfolio in Browser">
  <p:cSld name="Full Portfolio in Browser">
    <p:spTree>
      <p:nvGrpSpPr>
        <p:cNvPr id="1" name="Shape 58"/>
        <p:cNvGrpSpPr/>
        <p:nvPr/>
      </p:nvGrpSpPr>
      <p:grpSpPr>
        <a:xfrm>
          <a:off x="0" y="0"/>
          <a:ext cx="0" cy="0"/>
          <a:chOff x="0" y="0"/>
          <a:chExt cx="0" cy="0"/>
        </a:xfrm>
      </p:grpSpPr>
      <p:sp>
        <p:nvSpPr>
          <p:cNvPr id="59" name="Google Shape;59;p9"/>
          <p:cNvSpPr>
            <a:spLocks noGrp="1"/>
          </p:cNvSpPr>
          <p:nvPr>
            <p:ph type="pic" idx="2"/>
          </p:nvPr>
        </p:nvSpPr>
        <p:spPr>
          <a:xfrm>
            <a:off x="1409701" y="2362200"/>
            <a:ext cx="9372601" cy="44958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3"/>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62" name="Google Shape;62;p9"/>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Tree>
    <p:extLst>
      <p:ext uri="{BB962C8B-B14F-4D97-AF65-F5344CB8AC3E}">
        <p14:creationId xmlns:p14="http://schemas.microsoft.com/office/powerpoint/2010/main" val="2345495891"/>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arious Project Show Case">
  <p:cSld name="Various Project Show Case">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66" name="Google Shape;66;p10"/>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67" name="Google Shape;67;p10"/>
          <p:cNvSpPr>
            <a:spLocks noGrp="1"/>
          </p:cNvSpPr>
          <p:nvPr>
            <p:ph type="pic" idx="3"/>
          </p:nvPr>
        </p:nvSpPr>
        <p:spPr>
          <a:xfrm>
            <a:off x="792521" y="2057400"/>
            <a:ext cx="2645664" cy="18288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p:nvPr/>
        </p:nvSpPr>
        <p:spPr>
          <a:xfrm>
            <a:off x="778937" y="6308619"/>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
        <p:nvSpPr>
          <p:cNvPr id="69" name="Google Shape;69;p10"/>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70" name="Google Shape;70;p10"/>
          <p:cNvSpPr>
            <a:spLocks noGrp="1"/>
          </p:cNvSpPr>
          <p:nvPr>
            <p:ph type="pic" idx="4"/>
          </p:nvPr>
        </p:nvSpPr>
        <p:spPr>
          <a:xfrm>
            <a:off x="6082073" y="2057400"/>
            <a:ext cx="2645664" cy="18288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a:spLocks noGrp="1"/>
          </p:cNvSpPr>
          <p:nvPr>
            <p:ph type="pic" idx="5"/>
          </p:nvPr>
        </p:nvSpPr>
        <p:spPr>
          <a:xfrm>
            <a:off x="3437297" y="3884531"/>
            <a:ext cx="2645664" cy="18288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0"/>
          <p:cNvSpPr>
            <a:spLocks noGrp="1"/>
          </p:cNvSpPr>
          <p:nvPr>
            <p:ph type="pic" idx="6"/>
          </p:nvPr>
        </p:nvSpPr>
        <p:spPr>
          <a:xfrm>
            <a:off x="8726849" y="3884531"/>
            <a:ext cx="2645664" cy="18288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10">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10">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16086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ptop Portfolio Showcase">
  <p:cSld name="Laptop Portfolio Showcase">
    <p:spTree>
      <p:nvGrpSpPr>
        <p:cNvPr id="1" name="Shape 75"/>
        <p:cNvGrpSpPr/>
        <p:nvPr/>
      </p:nvGrpSpPr>
      <p:grpSpPr>
        <a:xfrm>
          <a:off x="0" y="0"/>
          <a:ext cx="0" cy="0"/>
          <a:chOff x="0" y="0"/>
          <a:chExt cx="0" cy="0"/>
        </a:xfrm>
      </p:grpSpPr>
      <p:sp>
        <p:nvSpPr>
          <p:cNvPr id="76" name="Google Shape;76;p11"/>
          <p:cNvSpPr>
            <a:spLocks noGrp="1"/>
          </p:cNvSpPr>
          <p:nvPr>
            <p:ph type="pic" idx="2"/>
          </p:nvPr>
        </p:nvSpPr>
        <p:spPr>
          <a:xfrm>
            <a:off x="6222999" y="2590801"/>
            <a:ext cx="4143375" cy="259102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body" idx="3"/>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79" name="Google Shape;79;p11"/>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80" name="Google Shape;80;p11"/>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81" name="Google Shape;81;p11">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1">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11"/>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827781033"/>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CD Portfolio Showcase">
  <p:cSld name="LCD Portfolio Showcase">
    <p:spTree>
      <p:nvGrpSpPr>
        <p:cNvPr id="1" name="Shape 84"/>
        <p:cNvGrpSpPr/>
        <p:nvPr/>
      </p:nvGrpSpPr>
      <p:grpSpPr>
        <a:xfrm>
          <a:off x="0" y="0"/>
          <a:ext cx="0" cy="0"/>
          <a:chOff x="0" y="0"/>
          <a:chExt cx="0" cy="0"/>
        </a:xfrm>
      </p:grpSpPr>
      <p:sp>
        <p:nvSpPr>
          <p:cNvPr id="85" name="Google Shape;85;p12"/>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6" name="Google Shape;86;p12"/>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87" name="Google Shape;87;p12"/>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88" name="Google Shape;88;p12"/>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89" name="Google Shape;89;p12"/>
          <p:cNvSpPr>
            <a:spLocks noGrp="1"/>
          </p:cNvSpPr>
          <p:nvPr>
            <p:ph type="pic" idx="3"/>
          </p:nvPr>
        </p:nvSpPr>
        <p:spPr>
          <a:xfrm>
            <a:off x="1305662" y="2549315"/>
            <a:ext cx="3609239" cy="217191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 name="Google Shape;90;p12">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2">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2"/>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988857104"/>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Pad Portfolio Showcase at right">
  <p:cSld name="iPad Portfolio Showcase at right">
    <p:spTree>
      <p:nvGrpSpPr>
        <p:cNvPr id="1" name="Shape 102"/>
        <p:cNvGrpSpPr/>
        <p:nvPr/>
      </p:nvGrpSpPr>
      <p:grpSpPr>
        <a:xfrm>
          <a:off x="0" y="0"/>
          <a:ext cx="0" cy="0"/>
          <a:chOff x="0" y="0"/>
          <a:chExt cx="0" cy="0"/>
        </a:xfrm>
      </p:grpSpPr>
      <p:sp>
        <p:nvSpPr>
          <p:cNvPr id="103" name="Google Shape;103;p14"/>
          <p:cNvSpPr>
            <a:spLocks noGrp="1"/>
          </p:cNvSpPr>
          <p:nvPr>
            <p:ph type="pic" idx="2"/>
          </p:nvPr>
        </p:nvSpPr>
        <p:spPr>
          <a:xfrm>
            <a:off x="8864064" y="2406203"/>
            <a:ext cx="2098433" cy="280079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14"/>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4"/>
          <p:cNvSpPr txBox="1">
            <a:spLocks noGrp="1"/>
          </p:cNvSpPr>
          <p:nvPr>
            <p:ph type="body" idx="3"/>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06" name="Google Shape;106;p14"/>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07" name="Google Shape;107;p14"/>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
        <p:nvSpPr>
          <p:cNvPr id="108" name="Google Shape;108;p14"/>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109" name="Google Shape;109;p14"/>
          <p:cNvSpPr>
            <a:spLocks noGrp="1"/>
          </p:cNvSpPr>
          <p:nvPr>
            <p:ph type="pic" idx="4"/>
          </p:nvPr>
        </p:nvSpPr>
        <p:spPr>
          <a:xfrm>
            <a:off x="6230688" y="3250141"/>
            <a:ext cx="2809875" cy="210925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4">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4">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7336527"/>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BD92-50D1-468D-A4C1-88D6380F304A}"/>
              </a:ext>
            </a:extLst>
          </p:cNvPr>
          <p:cNvSpPr>
            <a:spLocks noGrp="1"/>
          </p:cNvSpPr>
          <p:nvPr>
            <p:ph type="title" hasCustomPrompt="1"/>
          </p:nvPr>
        </p:nvSpPr>
        <p:spPr>
          <a:xfrm>
            <a:off x="2120053" y="136525"/>
            <a:ext cx="3935308" cy="1325563"/>
          </a:xfrm>
          <a:prstGeom prst="rect">
            <a:avLst/>
          </a:prstGeom>
        </p:spPr>
        <p:txBody>
          <a:bodyPr/>
          <a:lstStyle>
            <a:lvl1pPr algn="r">
              <a:defRPr sz="3200">
                <a:solidFill>
                  <a:srgbClr val="1F1F1F"/>
                </a:solidFill>
                <a:latin typeface="Public Sans"/>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D23D8A-DF94-4120-9B4D-95674FA6D1C2}"/>
              </a:ext>
            </a:extLst>
          </p:cNvPr>
          <p:cNvSpPr>
            <a:spLocks noGrp="1"/>
          </p:cNvSpPr>
          <p:nvPr>
            <p:ph idx="1"/>
          </p:nvPr>
        </p:nvSpPr>
        <p:spPr>
          <a:xfrm>
            <a:off x="770467" y="1602691"/>
            <a:ext cx="5284894" cy="4375456"/>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a:extLst>
              <a:ext uri="{FF2B5EF4-FFF2-40B4-BE49-F238E27FC236}">
                <a16:creationId xmlns:a16="http://schemas.microsoft.com/office/drawing/2014/main" id="{6017AF3E-3299-46B2-8752-4A9C973CDBD7}"/>
              </a:ext>
            </a:extLst>
          </p:cNvPr>
          <p:cNvSpPr>
            <a:spLocks noGrp="1"/>
          </p:cNvSpPr>
          <p:nvPr>
            <p:ph idx="13"/>
          </p:nvPr>
        </p:nvSpPr>
        <p:spPr>
          <a:xfrm>
            <a:off x="6239933" y="1592527"/>
            <a:ext cx="5796279" cy="4385620"/>
          </a:xfrm>
          <a:prstGeom prst="rect">
            <a:avLst/>
          </a:prstGeom>
        </p:spPr>
        <p:txBody>
          <a:bodyPr/>
          <a:lstStyle>
            <a:lvl1pPr>
              <a:defRPr>
                <a:solidFill>
                  <a:srgbClr val="1F1F1F"/>
                </a:solidFill>
                <a:latin typeface="Public Sans"/>
              </a:defRPr>
            </a:lvl1pPr>
            <a:lvl2pPr>
              <a:defRPr>
                <a:solidFill>
                  <a:srgbClr val="1F1F1F"/>
                </a:solidFill>
                <a:latin typeface="Public Sans"/>
              </a:defRPr>
            </a:lvl2pPr>
            <a:lvl3pPr>
              <a:defRPr>
                <a:solidFill>
                  <a:srgbClr val="1F1F1F"/>
                </a:solidFill>
                <a:latin typeface="Public Sans"/>
              </a:defRPr>
            </a:lvl3pPr>
            <a:lvl4pPr>
              <a:defRPr>
                <a:solidFill>
                  <a:srgbClr val="1F1F1F"/>
                </a:solidFill>
                <a:latin typeface="Public Sans"/>
              </a:defRPr>
            </a:lvl4pPr>
            <a:lvl5pPr>
              <a:defRPr>
                <a:solidFill>
                  <a:srgbClr val="1F1F1F"/>
                </a:solidFill>
                <a:latin typeface="Public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11693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Phone Portfolio Showcase at Left">
  <p:cSld name="iPhone Portfolio Showcase at Left">
    <p:spTree>
      <p:nvGrpSpPr>
        <p:cNvPr id="1" name="Shape 112"/>
        <p:cNvGrpSpPr/>
        <p:nvPr/>
      </p:nvGrpSpPr>
      <p:grpSpPr>
        <a:xfrm>
          <a:off x="0" y="0"/>
          <a:ext cx="0" cy="0"/>
          <a:chOff x="0" y="0"/>
          <a:chExt cx="0" cy="0"/>
        </a:xfrm>
      </p:grpSpPr>
      <p:sp>
        <p:nvSpPr>
          <p:cNvPr id="113" name="Google Shape;113;p15"/>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5"/>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15" name="Google Shape;115;p15"/>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16" name="Google Shape;116;p15"/>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
        <p:nvSpPr>
          <p:cNvPr id="117" name="Google Shape;117;p15"/>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118" name="Google Shape;118;p15"/>
          <p:cNvSpPr>
            <a:spLocks noGrp="1"/>
          </p:cNvSpPr>
          <p:nvPr>
            <p:ph type="pic" idx="3"/>
          </p:nvPr>
        </p:nvSpPr>
        <p:spPr>
          <a:xfrm>
            <a:off x="964263" y="2567468"/>
            <a:ext cx="1622425" cy="288925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9" name="Google Shape;119;p15">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5">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973648"/>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eatured Services Page">
  <p:cSld name="Featured Services Page">
    <p:spTree>
      <p:nvGrpSpPr>
        <p:cNvPr id="1" name="Shape 121"/>
        <p:cNvGrpSpPr/>
        <p:nvPr/>
      </p:nvGrpSpPr>
      <p:grpSpPr>
        <a:xfrm>
          <a:off x="0" y="0"/>
          <a:ext cx="0" cy="0"/>
          <a:chOff x="0" y="0"/>
          <a:chExt cx="0" cy="0"/>
        </a:xfrm>
      </p:grpSpPr>
      <p:sp>
        <p:nvSpPr>
          <p:cNvPr id="122" name="Google Shape;122;p16"/>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123" name="Google Shape;123;p16"/>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6"/>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25" name="Google Shape;125;p16"/>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26" name="Google Shape;126;p16"/>
          <p:cNvSpPr>
            <a:spLocks noGrp="1"/>
          </p:cNvSpPr>
          <p:nvPr>
            <p:ph type="pic" idx="3"/>
          </p:nvPr>
        </p:nvSpPr>
        <p:spPr>
          <a:xfrm>
            <a:off x="791635" y="2057400"/>
            <a:ext cx="2510365" cy="36576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Google Shape;127;p16"/>
          <p:cNvSpPr>
            <a:spLocks noGrp="1"/>
          </p:cNvSpPr>
          <p:nvPr>
            <p:ph type="pic" idx="4"/>
          </p:nvPr>
        </p:nvSpPr>
        <p:spPr>
          <a:xfrm>
            <a:off x="8885768" y="2057400"/>
            <a:ext cx="2510365" cy="36576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8" name="Google Shape;128;p16"/>
          <p:cNvSpPr>
            <a:spLocks noGrp="1"/>
          </p:cNvSpPr>
          <p:nvPr>
            <p:ph type="pic" idx="5"/>
          </p:nvPr>
        </p:nvSpPr>
        <p:spPr>
          <a:xfrm>
            <a:off x="6187723" y="2057400"/>
            <a:ext cx="2510365" cy="36576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9" name="Google Shape;129;p16"/>
          <p:cNvSpPr>
            <a:spLocks noGrp="1"/>
          </p:cNvSpPr>
          <p:nvPr>
            <p:ph type="pic" idx="6"/>
          </p:nvPr>
        </p:nvSpPr>
        <p:spPr>
          <a:xfrm>
            <a:off x="3489679" y="2057400"/>
            <a:ext cx="2510365" cy="36576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0" name="Google Shape;130;p16">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6">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16"/>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1357742851"/>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33"/>
        <p:cNvGrpSpPr/>
        <p:nvPr/>
      </p:nvGrpSpPr>
      <p:grpSpPr>
        <a:xfrm>
          <a:off x="0" y="0"/>
          <a:ext cx="0" cy="0"/>
          <a:chOff x="0" y="0"/>
          <a:chExt cx="0" cy="0"/>
        </a:xfrm>
      </p:grpSpPr>
      <p:sp>
        <p:nvSpPr>
          <p:cNvPr id="134" name="Google Shape;134;p17"/>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135" name="Google Shape;135;p17">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7">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7"/>
          <p:cNvSpPr txBox="1"/>
          <p:nvPr/>
        </p:nvSpPr>
        <p:spPr>
          <a:xfrm>
            <a:off x="782313"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4177171225"/>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eet Our Team Page">
  <p:cSld name="Meet Our Team Page">
    <p:spTree>
      <p:nvGrpSpPr>
        <p:cNvPr id="1" name="Shape 149"/>
        <p:cNvGrpSpPr/>
        <p:nvPr/>
      </p:nvGrpSpPr>
      <p:grpSpPr>
        <a:xfrm>
          <a:off x="0" y="0"/>
          <a:ext cx="0" cy="0"/>
          <a:chOff x="0" y="0"/>
          <a:chExt cx="0" cy="0"/>
        </a:xfrm>
      </p:grpSpPr>
      <p:sp>
        <p:nvSpPr>
          <p:cNvPr id="150" name="Google Shape;150;p19"/>
          <p:cNvSpPr>
            <a:spLocks noGrp="1"/>
          </p:cNvSpPr>
          <p:nvPr>
            <p:ph type="pic" idx="2"/>
          </p:nvPr>
        </p:nvSpPr>
        <p:spPr>
          <a:xfrm>
            <a:off x="1114893"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9"/>
          <p:cNvSpPr>
            <a:spLocks noGrp="1"/>
          </p:cNvSpPr>
          <p:nvPr>
            <p:ph type="pic" idx="3"/>
          </p:nvPr>
        </p:nvSpPr>
        <p:spPr>
          <a:xfrm>
            <a:off x="3306707"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9"/>
          <p:cNvSpPr>
            <a:spLocks noGrp="1"/>
          </p:cNvSpPr>
          <p:nvPr>
            <p:ph type="pic" idx="4"/>
          </p:nvPr>
        </p:nvSpPr>
        <p:spPr>
          <a:xfrm>
            <a:off x="5498520"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3" name="Google Shape;153;p19"/>
          <p:cNvSpPr>
            <a:spLocks noGrp="1"/>
          </p:cNvSpPr>
          <p:nvPr>
            <p:ph type="pic" idx="5"/>
          </p:nvPr>
        </p:nvSpPr>
        <p:spPr>
          <a:xfrm>
            <a:off x="7690333"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4" name="Google Shape;154;p19"/>
          <p:cNvSpPr>
            <a:spLocks noGrp="1"/>
          </p:cNvSpPr>
          <p:nvPr>
            <p:ph type="pic" idx="6"/>
          </p:nvPr>
        </p:nvSpPr>
        <p:spPr>
          <a:xfrm>
            <a:off x="9882148" y="1988357"/>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5" name="Google Shape;155;p19"/>
          <p:cNvSpPr>
            <a:spLocks noGrp="1"/>
          </p:cNvSpPr>
          <p:nvPr>
            <p:ph type="pic" idx="7"/>
          </p:nvPr>
        </p:nvSpPr>
        <p:spPr>
          <a:xfrm>
            <a:off x="1114893"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6" name="Google Shape;156;p19"/>
          <p:cNvSpPr>
            <a:spLocks noGrp="1"/>
          </p:cNvSpPr>
          <p:nvPr>
            <p:ph type="pic" idx="8"/>
          </p:nvPr>
        </p:nvSpPr>
        <p:spPr>
          <a:xfrm>
            <a:off x="3306707"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7" name="Google Shape;157;p19"/>
          <p:cNvSpPr>
            <a:spLocks noGrp="1"/>
          </p:cNvSpPr>
          <p:nvPr>
            <p:ph type="pic" idx="9"/>
          </p:nvPr>
        </p:nvSpPr>
        <p:spPr>
          <a:xfrm>
            <a:off x="5498520"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8" name="Google Shape;158;p19"/>
          <p:cNvSpPr>
            <a:spLocks noGrp="1"/>
          </p:cNvSpPr>
          <p:nvPr>
            <p:ph type="pic" idx="13"/>
          </p:nvPr>
        </p:nvSpPr>
        <p:spPr>
          <a:xfrm>
            <a:off x="7690333"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9" name="Google Shape;159;p19"/>
          <p:cNvSpPr>
            <a:spLocks noGrp="1"/>
          </p:cNvSpPr>
          <p:nvPr>
            <p:ph type="pic" idx="14"/>
          </p:nvPr>
        </p:nvSpPr>
        <p:spPr>
          <a:xfrm>
            <a:off x="9882148" y="3987361"/>
            <a:ext cx="1193803" cy="1193803"/>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0" name="Google Shape;160;p19"/>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161" name="Google Shape;161;p19"/>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Google Shape;162;p19"/>
          <p:cNvSpPr txBox="1">
            <a:spLocks noGrp="1"/>
          </p:cNvSpPr>
          <p:nvPr>
            <p:ph type="body" idx="15"/>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63" name="Google Shape;163;p19"/>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64" name="Google Shape;164;p19">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9">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9"/>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1509573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ur Creative Force 1">
  <p:cSld name="Our Creative Force 1">
    <p:spTree>
      <p:nvGrpSpPr>
        <p:cNvPr id="1" name="Shape 167"/>
        <p:cNvGrpSpPr/>
        <p:nvPr/>
      </p:nvGrpSpPr>
      <p:grpSpPr>
        <a:xfrm>
          <a:off x="0" y="0"/>
          <a:ext cx="0" cy="0"/>
          <a:chOff x="0" y="0"/>
          <a:chExt cx="0" cy="0"/>
        </a:xfrm>
      </p:grpSpPr>
      <p:sp>
        <p:nvSpPr>
          <p:cNvPr id="168" name="Google Shape;168;p20"/>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169" name="Google Shape;169;p20"/>
          <p:cNvSpPr>
            <a:spLocks noGrp="1"/>
          </p:cNvSpPr>
          <p:nvPr>
            <p:ph type="pic" idx="2"/>
          </p:nvPr>
        </p:nvSpPr>
        <p:spPr>
          <a:xfrm>
            <a:off x="1186746" y="2181577"/>
            <a:ext cx="1936044" cy="20844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0" name="Google Shape;170;p20"/>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1" name="Google Shape;171;p20"/>
          <p:cNvSpPr txBox="1">
            <a:spLocks noGrp="1"/>
          </p:cNvSpPr>
          <p:nvPr>
            <p:ph type="body" idx="3"/>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72" name="Google Shape;172;p20"/>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73" name="Google Shape;173;p20"/>
          <p:cNvSpPr>
            <a:spLocks noGrp="1"/>
          </p:cNvSpPr>
          <p:nvPr>
            <p:ph type="pic" idx="4"/>
          </p:nvPr>
        </p:nvSpPr>
        <p:spPr>
          <a:xfrm>
            <a:off x="3805297" y="2181577"/>
            <a:ext cx="1936044" cy="20844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4" name="Google Shape;174;p20"/>
          <p:cNvSpPr>
            <a:spLocks noGrp="1"/>
          </p:cNvSpPr>
          <p:nvPr>
            <p:ph type="pic" idx="5"/>
          </p:nvPr>
        </p:nvSpPr>
        <p:spPr>
          <a:xfrm>
            <a:off x="6423850" y="2181577"/>
            <a:ext cx="1936044" cy="20844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5" name="Google Shape;175;p20"/>
          <p:cNvSpPr>
            <a:spLocks noGrp="1"/>
          </p:cNvSpPr>
          <p:nvPr>
            <p:ph type="pic" idx="6"/>
          </p:nvPr>
        </p:nvSpPr>
        <p:spPr>
          <a:xfrm>
            <a:off x="9056086" y="2181577"/>
            <a:ext cx="1936044" cy="208449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6" name="Google Shape;176;p20">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20">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20"/>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3607462204"/>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ight Half Pictgure in Page">
  <p:cSld name="Right Half Pictgure in Page">
    <p:spTree>
      <p:nvGrpSpPr>
        <p:cNvPr id="1" name="Shape 179"/>
        <p:cNvGrpSpPr/>
        <p:nvPr/>
      </p:nvGrpSpPr>
      <p:grpSpPr>
        <a:xfrm>
          <a:off x="0" y="0"/>
          <a:ext cx="0" cy="0"/>
          <a:chOff x="0" y="0"/>
          <a:chExt cx="0" cy="0"/>
        </a:xfrm>
      </p:grpSpPr>
      <p:sp>
        <p:nvSpPr>
          <p:cNvPr id="180" name="Google Shape;180;p21"/>
          <p:cNvSpPr>
            <a:spLocks noGrp="1"/>
          </p:cNvSpPr>
          <p:nvPr>
            <p:ph type="pic" idx="2"/>
          </p:nvPr>
        </p:nvSpPr>
        <p:spPr>
          <a:xfrm>
            <a:off x="6096000" y="1"/>
            <a:ext cx="6096000" cy="68579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21"/>
          <p:cNvSpPr txBox="1">
            <a:spLocks noGrp="1"/>
          </p:cNvSpPr>
          <p:nvPr>
            <p:ph type="body" idx="1"/>
          </p:nvPr>
        </p:nvSpPr>
        <p:spPr>
          <a:xfrm>
            <a:off x="778937" y="767788"/>
            <a:ext cx="4441457"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2" name="Google Shape;182;p21"/>
          <p:cNvSpPr txBox="1">
            <a:spLocks noGrp="1"/>
          </p:cNvSpPr>
          <p:nvPr>
            <p:ph type="body" idx="3"/>
          </p:nvPr>
        </p:nvSpPr>
        <p:spPr>
          <a:xfrm>
            <a:off x="791634" y="1278801"/>
            <a:ext cx="4441457"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83" name="Google Shape;183;p21"/>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84" name="Google Shape;184;p21"/>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34053820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ini Right Pictgure in Page">
  <p:cSld name="Mini Right Pictgure in Page">
    <p:spTree>
      <p:nvGrpSpPr>
        <p:cNvPr id="1" name="Shape 185"/>
        <p:cNvGrpSpPr/>
        <p:nvPr/>
      </p:nvGrpSpPr>
      <p:grpSpPr>
        <a:xfrm>
          <a:off x="0" y="0"/>
          <a:ext cx="0" cy="0"/>
          <a:chOff x="0" y="0"/>
          <a:chExt cx="0" cy="0"/>
        </a:xfrm>
      </p:grpSpPr>
      <p:sp>
        <p:nvSpPr>
          <p:cNvPr id="186" name="Google Shape;186;p22"/>
          <p:cNvSpPr>
            <a:spLocks noGrp="1"/>
          </p:cNvSpPr>
          <p:nvPr>
            <p:ph type="pic" idx="2"/>
          </p:nvPr>
        </p:nvSpPr>
        <p:spPr>
          <a:xfrm>
            <a:off x="6096000" y="1"/>
            <a:ext cx="6096000" cy="40639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200"/>
              <a:buFont typeface="Arial"/>
              <a:buChar char="•"/>
              <a:defRPr sz="1600"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Google Shape;187;p22"/>
          <p:cNvSpPr txBox="1">
            <a:spLocks noGrp="1"/>
          </p:cNvSpPr>
          <p:nvPr>
            <p:ph type="body" idx="1"/>
          </p:nvPr>
        </p:nvSpPr>
        <p:spPr>
          <a:xfrm>
            <a:off x="778937" y="767788"/>
            <a:ext cx="4441457"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8" name="Google Shape;188;p22"/>
          <p:cNvSpPr txBox="1">
            <a:spLocks noGrp="1"/>
          </p:cNvSpPr>
          <p:nvPr>
            <p:ph type="body" idx="3"/>
          </p:nvPr>
        </p:nvSpPr>
        <p:spPr>
          <a:xfrm>
            <a:off x="791634" y="1278801"/>
            <a:ext cx="4441457"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89" name="Google Shape;189;p22"/>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90" name="Google Shape;190;p22"/>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36744085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mall Picture at Left Side">
  <p:cSld name="Small Picture at Left Side">
    <p:spTree>
      <p:nvGrpSpPr>
        <p:cNvPr id="1" name="Shape 191"/>
        <p:cNvGrpSpPr/>
        <p:nvPr/>
      </p:nvGrpSpPr>
      <p:grpSpPr>
        <a:xfrm>
          <a:off x="0" y="0"/>
          <a:ext cx="0" cy="0"/>
          <a:chOff x="0" y="0"/>
          <a:chExt cx="0" cy="0"/>
        </a:xfrm>
      </p:grpSpPr>
      <p:sp>
        <p:nvSpPr>
          <p:cNvPr id="192" name="Google Shape;192;p23"/>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193" name="Google Shape;193;p23"/>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4" name="Google Shape;194;p23"/>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95" name="Google Shape;195;p23"/>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196" name="Google Shape;196;p23"/>
          <p:cNvSpPr>
            <a:spLocks noGrp="1"/>
          </p:cNvSpPr>
          <p:nvPr>
            <p:ph type="pic" idx="3"/>
          </p:nvPr>
        </p:nvSpPr>
        <p:spPr>
          <a:xfrm>
            <a:off x="791635" y="2057400"/>
            <a:ext cx="3589867" cy="36576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7" name="Google Shape;197;p23">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23">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23"/>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2425648816"/>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ny History Page 1">
  <p:cSld name="Company History Page 1">
    <p:spTree>
      <p:nvGrpSpPr>
        <p:cNvPr id="1" name="Shape 200"/>
        <p:cNvGrpSpPr/>
        <p:nvPr/>
      </p:nvGrpSpPr>
      <p:grpSpPr>
        <a:xfrm>
          <a:off x="0" y="0"/>
          <a:ext cx="0" cy="0"/>
          <a:chOff x="0" y="0"/>
          <a:chExt cx="0" cy="0"/>
        </a:xfrm>
      </p:grpSpPr>
      <p:sp>
        <p:nvSpPr>
          <p:cNvPr id="201" name="Google Shape;201;p24"/>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2" name="Google Shape;202;p24"/>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03" name="Google Shape;203;p24"/>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204" name="Google Shape;204;p24"/>
          <p:cNvSpPr>
            <a:spLocks noGrp="1"/>
          </p:cNvSpPr>
          <p:nvPr>
            <p:ph type="pic" idx="3"/>
          </p:nvPr>
        </p:nvSpPr>
        <p:spPr>
          <a:xfrm>
            <a:off x="5586012" y="2120015"/>
            <a:ext cx="1380952" cy="1380952"/>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5" name="Google Shape;205;p24"/>
          <p:cNvSpPr>
            <a:spLocks noGrp="1"/>
          </p:cNvSpPr>
          <p:nvPr>
            <p:ph type="pic" idx="4"/>
          </p:nvPr>
        </p:nvSpPr>
        <p:spPr>
          <a:xfrm>
            <a:off x="2027145" y="4311469"/>
            <a:ext cx="1380952" cy="1380952"/>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6" name="Google Shape;206;p24"/>
          <p:cNvSpPr>
            <a:spLocks noGrp="1"/>
          </p:cNvSpPr>
          <p:nvPr>
            <p:ph type="pic" idx="5"/>
          </p:nvPr>
        </p:nvSpPr>
        <p:spPr>
          <a:xfrm>
            <a:off x="9209745" y="4311469"/>
            <a:ext cx="1380952" cy="1380952"/>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7" name="Google Shape;207;p24"/>
          <p:cNvSpPr txBox="1"/>
          <p:nvPr/>
        </p:nvSpPr>
        <p:spPr>
          <a:xfrm>
            <a:off x="8908408" y="6297122"/>
            <a:ext cx="1547245"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sz="1067" b="1">
                <a:solidFill>
                  <a:schemeClr val="accent3"/>
                </a:solidFill>
                <a:latin typeface="Lato"/>
                <a:ea typeface="Lato"/>
                <a:cs typeface="Lato"/>
                <a:sym typeface="Lato"/>
              </a:rPr>
              <a:t>BUSNESS </a:t>
            </a:r>
            <a:r>
              <a:rPr lang="en-US" sz="1067" b="1">
                <a:solidFill>
                  <a:schemeClr val="accent2"/>
                </a:solidFill>
                <a:latin typeface="Lato"/>
                <a:ea typeface="Lato"/>
                <a:cs typeface="Lato"/>
                <a:sym typeface="Lato"/>
              </a:rPr>
              <a:t>PROPOSAL</a:t>
            </a:r>
            <a:endParaRPr sz="1067" b="1">
              <a:solidFill>
                <a:schemeClr val="accent2"/>
              </a:solidFill>
              <a:latin typeface="Lato"/>
              <a:ea typeface="Lato"/>
              <a:cs typeface="Lato"/>
              <a:sym typeface="Lato"/>
            </a:endParaRPr>
          </a:p>
        </p:txBody>
      </p:sp>
      <p:sp>
        <p:nvSpPr>
          <p:cNvPr id="208" name="Google Shape;208;p24"/>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209" name="Google Shape;209;p24">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24">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24"/>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3733196119"/>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ny History Page 2">
  <p:cSld name="Company History Page 2">
    <p:spTree>
      <p:nvGrpSpPr>
        <p:cNvPr id="1" name="Shape 212"/>
        <p:cNvGrpSpPr/>
        <p:nvPr/>
      </p:nvGrpSpPr>
      <p:grpSpPr>
        <a:xfrm>
          <a:off x="0" y="0"/>
          <a:ext cx="0" cy="0"/>
          <a:chOff x="0" y="0"/>
          <a:chExt cx="0" cy="0"/>
        </a:xfrm>
      </p:grpSpPr>
      <p:sp>
        <p:nvSpPr>
          <p:cNvPr id="213" name="Google Shape;213;p25"/>
          <p:cNvSpPr txBox="1">
            <a:spLocks noGrp="1"/>
          </p:cNvSpPr>
          <p:nvPr>
            <p:ph type="body" idx="1"/>
          </p:nvPr>
        </p:nvSpPr>
        <p:spPr>
          <a:xfrm>
            <a:off x="778936" y="767788"/>
            <a:ext cx="10604499" cy="511013"/>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0"/>
              </a:spcBef>
              <a:spcAft>
                <a:spcPts val="0"/>
              </a:spcAft>
              <a:buClr>
                <a:schemeClr val="accent1"/>
              </a:buClr>
              <a:buSzPts val="2200"/>
              <a:buFont typeface="Arial"/>
              <a:buNone/>
              <a:defRPr sz="2933" b="0" i="0" u="none" strike="noStrike" cap="none">
                <a:solidFill>
                  <a:schemeClr val="accent1"/>
                </a:solidFill>
                <a:latin typeface="Lato Black"/>
                <a:ea typeface="Lato Black"/>
                <a:cs typeface="Lato Black"/>
                <a:sym typeface="Lato Black"/>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4" name="Google Shape;214;p25"/>
          <p:cNvSpPr txBox="1">
            <a:spLocks noGrp="1"/>
          </p:cNvSpPr>
          <p:nvPr>
            <p:ph type="body" idx="2"/>
          </p:nvPr>
        </p:nvSpPr>
        <p:spPr>
          <a:xfrm>
            <a:off x="791633" y="1278801"/>
            <a:ext cx="10604499" cy="188459"/>
          </a:xfrm>
          <a:prstGeom prst="rect">
            <a:avLst/>
          </a:prstGeom>
          <a:noFill/>
          <a:ln>
            <a:noFill/>
          </a:ln>
        </p:spPr>
        <p:txBody>
          <a:bodyPr spcFirstLastPara="1" wrap="square" lIns="0" tIns="0" rIns="0" bIns="0" anchor="t" anchorCtr="0">
            <a:noAutofit/>
          </a:bodyPr>
          <a:lstStyle>
            <a:lvl1pPr marL="609585" marR="0" lvl="0" indent="-304792" algn="l" rtl="0">
              <a:lnSpc>
                <a:spcPct val="133333"/>
              </a:lnSpc>
              <a:spcBef>
                <a:spcPts val="0"/>
              </a:spcBef>
              <a:spcAft>
                <a:spcPts val="0"/>
              </a:spcAft>
              <a:buClr>
                <a:schemeClr val="accent4"/>
              </a:buClr>
              <a:buSzPts val="900"/>
              <a:buFont typeface="Arial"/>
              <a:buNone/>
              <a:defRPr sz="1200" b="0" i="0" u="none" strike="noStrike" cap="none">
                <a:solidFill>
                  <a:schemeClr val="accent4"/>
                </a:solidFill>
                <a:latin typeface="Lato"/>
                <a:ea typeface="Lato"/>
                <a:cs typeface="Lato"/>
                <a:sym typeface="Lato"/>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15" name="Google Shape;215;p25"/>
          <p:cNvCxnSpPr/>
          <p:nvPr/>
        </p:nvCxnSpPr>
        <p:spPr>
          <a:xfrm>
            <a:off x="791633" y="656089"/>
            <a:ext cx="1219200" cy="0"/>
          </a:xfrm>
          <a:prstGeom prst="straightConnector1">
            <a:avLst/>
          </a:prstGeom>
          <a:noFill/>
          <a:ln w="28575" cap="flat" cmpd="sng">
            <a:solidFill>
              <a:schemeClr val="accent2"/>
            </a:solidFill>
            <a:prstDash val="solid"/>
            <a:miter lim="800000"/>
            <a:headEnd type="none" w="sm" len="sm"/>
            <a:tailEnd type="none" w="sm" len="sm"/>
          </a:ln>
        </p:spPr>
      </p:cxnSp>
      <p:sp>
        <p:nvSpPr>
          <p:cNvPr id="216" name="Google Shape;216;p25"/>
          <p:cNvSpPr>
            <a:spLocks noGrp="1"/>
          </p:cNvSpPr>
          <p:nvPr>
            <p:ph type="pic" idx="3"/>
          </p:nvPr>
        </p:nvSpPr>
        <p:spPr>
          <a:xfrm>
            <a:off x="2027145" y="2121027"/>
            <a:ext cx="1380952" cy="1380952"/>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7" name="Google Shape;217;p25"/>
          <p:cNvSpPr>
            <a:spLocks noGrp="1"/>
          </p:cNvSpPr>
          <p:nvPr>
            <p:ph type="pic" idx="4"/>
          </p:nvPr>
        </p:nvSpPr>
        <p:spPr>
          <a:xfrm>
            <a:off x="9209745" y="2121027"/>
            <a:ext cx="1380952" cy="1380952"/>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8" name="Google Shape;218;p25"/>
          <p:cNvSpPr>
            <a:spLocks noGrp="1"/>
          </p:cNvSpPr>
          <p:nvPr>
            <p:ph type="pic" idx="5"/>
          </p:nvPr>
        </p:nvSpPr>
        <p:spPr>
          <a:xfrm>
            <a:off x="5615645" y="4311469"/>
            <a:ext cx="1380952" cy="1380952"/>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9" name="Google Shape;219;p25"/>
          <p:cNvSpPr txBox="1"/>
          <p:nvPr/>
        </p:nvSpPr>
        <p:spPr>
          <a:xfrm>
            <a:off x="10585897" y="6297122"/>
            <a:ext cx="275991" cy="164148"/>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1067" b="0">
                <a:solidFill>
                  <a:schemeClr val="accent4"/>
                </a:solidFill>
                <a:latin typeface="Lato"/>
                <a:ea typeface="Lato"/>
                <a:cs typeface="Lato"/>
                <a:sym typeface="Lato"/>
              </a:rPr>
              <a:pPr marL="0" marR="0" lvl="0" indent="0" algn="r" rtl="0">
                <a:spcBef>
                  <a:spcPts val="0"/>
                </a:spcBef>
                <a:spcAft>
                  <a:spcPts val="0"/>
                </a:spcAft>
                <a:buNone/>
              </a:pPr>
              <a:t>‹#›</a:t>
            </a:fld>
            <a:endParaRPr sz="1067" b="0">
              <a:solidFill>
                <a:schemeClr val="accent4"/>
              </a:solidFill>
              <a:latin typeface="Lato"/>
              <a:ea typeface="Lato"/>
              <a:cs typeface="Lato"/>
              <a:sym typeface="Lato"/>
            </a:endParaRPr>
          </a:p>
        </p:txBody>
      </p:sp>
      <p:sp>
        <p:nvSpPr>
          <p:cNvPr id="220" name="Google Shape;220;p25">
            <a:hlinkClick r:id="" action="ppaction://hlinkshowjump?jump=nextslide"/>
          </p:cNvPr>
          <p:cNvSpPr/>
          <p:nvPr/>
        </p:nvSpPr>
        <p:spPr>
          <a:xfrm>
            <a:off x="11209905" y="6284422"/>
            <a:ext cx="188345" cy="188345"/>
          </a:xfrm>
          <a:custGeom>
            <a:avLst/>
            <a:gdLst/>
            <a:ahLst/>
            <a:cxnLst/>
            <a:rect l="l" t="t" r="r" b="b"/>
            <a:pathLst>
              <a:path w="2350" h="2350" extrusionOk="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5">
            <a:hlinkClick r:id="" action="ppaction://hlinkshowjump?jump=previousslide"/>
          </p:cNvPr>
          <p:cNvSpPr/>
          <p:nvPr/>
        </p:nvSpPr>
        <p:spPr>
          <a:xfrm>
            <a:off x="10992130" y="6284422"/>
            <a:ext cx="188345" cy="188345"/>
          </a:xfrm>
          <a:custGeom>
            <a:avLst/>
            <a:gdLst/>
            <a:ahLst/>
            <a:cxnLst/>
            <a:rect l="l" t="t" r="r" b="b"/>
            <a:pathLst>
              <a:path w="2350" h="2350" extrusionOk="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spcFirstLastPara="1" wrap="square" lIns="121900" tIns="60933" rIns="121900" bIns="60933"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25"/>
          <p:cNvSpPr txBox="1"/>
          <p:nvPr/>
        </p:nvSpPr>
        <p:spPr>
          <a:xfrm>
            <a:off x="791634" y="6297122"/>
            <a:ext cx="2378073" cy="1641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67" b="1">
                <a:solidFill>
                  <a:schemeClr val="accent3"/>
                </a:solidFill>
                <a:latin typeface="Lato"/>
                <a:ea typeface="Lato"/>
                <a:cs typeface="Lato"/>
                <a:sym typeface="Lato"/>
              </a:rPr>
              <a:t>180 DEGREES </a:t>
            </a:r>
            <a:r>
              <a:rPr lang="en-US" sz="1067" b="1">
                <a:solidFill>
                  <a:schemeClr val="accent2"/>
                </a:solidFill>
                <a:latin typeface="Lato"/>
                <a:ea typeface="Lato"/>
                <a:cs typeface="Lato"/>
                <a:sym typeface="Lato"/>
              </a:rPr>
              <a:t>CONSULTING</a:t>
            </a:r>
            <a:endParaRPr sz="1067" b="1">
              <a:solidFill>
                <a:schemeClr val="accent2"/>
              </a:solidFill>
              <a:latin typeface="Lato"/>
              <a:ea typeface="Lato"/>
              <a:cs typeface="Lato"/>
              <a:sym typeface="Lato"/>
            </a:endParaRPr>
          </a:p>
        </p:txBody>
      </p:sp>
    </p:spTree>
    <p:extLst>
      <p:ext uri="{BB962C8B-B14F-4D97-AF65-F5344CB8AC3E}">
        <p14:creationId xmlns:p14="http://schemas.microsoft.com/office/powerpoint/2010/main" val="2908534783"/>
      </p:ext>
    </p:extLst>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BD92-50D1-468D-A4C1-88D6380F304A}"/>
              </a:ext>
            </a:extLst>
          </p:cNvPr>
          <p:cNvSpPr>
            <a:spLocks noGrp="1"/>
          </p:cNvSpPr>
          <p:nvPr>
            <p:ph type="title" hasCustomPrompt="1"/>
          </p:nvPr>
        </p:nvSpPr>
        <p:spPr>
          <a:xfrm>
            <a:off x="2025227" y="136525"/>
            <a:ext cx="4030134" cy="1325563"/>
          </a:xfrm>
          <a:prstGeom prst="rect">
            <a:avLst/>
          </a:prstGeom>
        </p:spPr>
        <p:txBody>
          <a:bodyPr/>
          <a:lstStyle>
            <a:lvl1pPr algn="r">
              <a:defRPr>
                <a:solidFill>
                  <a:schemeClr val="bg1"/>
                </a:solidFill>
                <a:latin typeface="Bahnschrift Light Condensed" panose="020B0502040204020203" pitchFamily="34" charset="0"/>
              </a:defRPr>
            </a:lvl1pPr>
          </a:lstStyle>
          <a:p>
            <a:r>
              <a:rPr lang="en-US"/>
              <a:t>CLICK TO EDIT MASTER TITLE STYLE</a:t>
            </a:r>
            <a:endParaRPr lang="en-GB"/>
          </a:p>
        </p:txBody>
      </p:sp>
      <p:pic>
        <p:nvPicPr>
          <p:cNvPr id="20" name="Picture 19">
            <a:extLst>
              <a:ext uri="{FF2B5EF4-FFF2-40B4-BE49-F238E27FC236}">
                <a16:creationId xmlns:a16="http://schemas.microsoft.com/office/drawing/2014/main" id="{E6FE123C-1B30-4C80-B976-CE69224EEE6C}"/>
              </a:ext>
            </a:extLst>
          </p:cNvPr>
          <p:cNvPicPr>
            <a:picLocks noChangeAspect="1"/>
          </p:cNvPicPr>
          <p:nvPr userDrawn="1"/>
        </p:nvPicPr>
        <p:blipFill>
          <a:blip r:embed="rId2"/>
          <a:stretch>
            <a:fillRect/>
          </a:stretch>
        </p:blipFill>
        <p:spPr>
          <a:xfrm>
            <a:off x="11291147" y="76111"/>
            <a:ext cx="805938" cy="689275"/>
          </a:xfrm>
          <a:prstGeom prst="rect">
            <a:avLst/>
          </a:prstGeom>
        </p:spPr>
      </p:pic>
      <p:pic>
        <p:nvPicPr>
          <p:cNvPr id="5" name="Picture 4">
            <a:extLst>
              <a:ext uri="{FF2B5EF4-FFF2-40B4-BE49-F238E27FC236}">
                <a16:creationId xmlns:a16="http://schemas.microsoft.com/office/drawing/2014/main" id="{A700F198-919B-4D1D-96B1-51B3D7E443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1879"/>
          <a:stretch/>
        </p:blipFill>
        <p:spPr>
          <a:xfrm>
            <a:off x="0" y="0"/>
            <a:ext cx="12192000" cy="6043354"/>
          </a:xfrm>
          <a:prstGeom prst="rect">
            <a:avLst/>
          </a:prstGeom>
        </p:spPr>
      </p:pic>
      <p:sp>
        <p:nvSpPr>
          <p:cNvPr id="9" name="Content Placeholder 8">
            <a:extLst>
              <a:ext uri="{FF2B5EF4-FFF2-40B4-BE49-F238E27FC236}">
                <a16:creationId xmlns:a16="http://schemas.microsoft.com/office/drawing/2014/main" id="{1780589B-C7F0-4887-8AAF-9D6CA4D78E03}"/>
              </a:ext>
            </a:extLst>
          </p:cNvPr>
          <p:cNvSpPr>
            <a:spLocks noGrp="1"/>
          </p:cNvSpPr>
          <p:nvPr>
            <p:ph sz="quarter" idx="14"/>
          </p:nvPr>
        </p:nvSpPr>
        <p:spPr>
          <a:xfrm>
            <a:off x="4580626" y="756458"/>
            <a:ext cx="4183422" cy="1022690"/>
          </a:xfrm>
          <a:prstGeom prst="rect">
            <a:avLst/>
          </a:prstGeom>
        </p:spPr>
        <p:txBody>
          <a:bodyPr>
            <a:normAutofit/>
          </a:bodyPr>
          <a:lstStyle>
            <a:lvl1pPr marL="0" indent="0" algn="ctr">
              <a:buNone/>
              <a:defRPr sz="6000">
                <a:latin typeface="Public Sans Bold"/>
              </a:defRPr>
            </a:lvl1pPr>
          </a:lstStyle>
          <a:p>
            <a:pPr lvl="0"/>
            <a:endParaRPr lang="en-GB" dirty="0"/>
          </a:p>
        </p:txBody>
      </p:sp>
    </p:spTree>
    <p:extLst>
      <p:ext uri="{BB962C8B-B14F-4D97-AF65-F5344CB8AC3E}">
        <p14:creationId xmlns:p14="http://schemas.microsoft.com/office/powerpoint/2010/main" val="36821091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ull Background">
  <p:cSld name="Full Background">
    <p:spTree>
      <p:nvGrpSpPr>
        <p:cNvPr id="1" name="Shape 228"/>
        <p:cNvGrpSpPr/>
        <p:nvPr/>
      </p:nvGrpSpPr>
      <p:grpSpPr>
        <a:xfrm>
          <a:off x="0" y="0"/>
          <a:ext cx="0" cy="0"/>
          <a:chOff x="0" y="0"/>
          <a:chExt cx="0" cy="0"/>
        </a:xfrm>
      </p:grpSpPr>
      <p:sp>
        <p:nvSpPr>
          <p:cNvPr id="229" name="Google Shape;229;p27"/>
          <p:cNvSpPr/>
          <p:nvPr/>
        </p:nvSpPr>
        <p:spPr>
          <a:xfrm>
            <a:off x="0" y="0"/>
            <a:ext cx="12192000" cy="6858000"/>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27518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Welcome Message">
  <p:cSld name="Welcome Message">
    <p:spTree>
      <p:nvGrpSpPr>
        <p:cNvPr id="1" name="Shape 230"/>
        <p:cNvGrpSpPr/>
        <p:nvPr/>
      </p:nvGrpSpPr>
      <p:grpSpPr>
        <a:xfrm>
          <a:off x="0" y="0"/>
          <a:ext cx="0" cy="0"/>
          <a:chOff x="0" y="0"/>
          <a:chExt cx="0" cy="0"/>
        </a:xfrm>
      </p:grpSpPr>
      <p:sp>
        <p:nvSpPr>
          <p:cNvPr id="231" name="Google Shape;231;p28"/>
          <p:cNvSpPr>
            <a:spLocks noGrp="1"/>
          </p:cNvSpPr>
          <p:nvPr>
            <p:ph type="pic" idx="2"/>
          </p:nvPr>
        </p:nvSpPr>
        <p:spPr>
          <a:xfrm>
            <a:off x="5453695" y="2118348"/>
            <a:ext cx="1284611" cy="1284611"/>
          </a:xfrm>
          <a:prstGeom prst="ellipse">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4"/>
              </a:buClr>
              <a:buSzPts val="1000"/>
              <a:buFont typeface="Arial"/>
              <a:buChar char="•"/>
              <a:defRPr sz="1333" b="0" i="0" u="none" strike="noStrike" cap="none">
                <a:solidFill>
                  <a:schemeClr val="accent4"/>
                </a:solidFill>
                <a:latin typeface="Lato"/>
                <a:ea typeface="Lato"/>
                <a:cs typeface="Lato"/>
                <a:sym typeface="Lato"/>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943797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hallenge Description">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ABD973-7622-4A93-8F65-88A9DF145B08}"/>
              </a:ext>
            </a:extLst>
          </p:cNvPr>
          <p:cNvSpPr>
            <a:spLocks noGrp="1"/>
          </p:cNvSpPr>
          <p:nvPr>
            <p:ph type="title" hasCustomPrompt="1"/>
          </p:nvPr>
        </p:nvSpPr>
        <p:spPr>
          <a:xfrm>
            <a:off x="3057524" y="244051"/>
            <a:ext cx="5476876" cy="1325563"/>
          </a:xfrm>
          <a:prstGeom prst="rect">
            <a:avLst/>
          </a:prstGeom>
        </p:spPr>
        <p:txBody>
          <a:bodyPr/>
          <a:lstStyle>
            <a:lvl1pPr algn="ctr">
              <a:defRPr>
                <a:solidFill>
                  <a:schemeClr val="tx1"/>
                </a:solidFill>
                <a:latin typeface="Public Sans"/>
              </a:defRPr>
            </a:lvl1pPr>
          </a:lstStyle>
          <a:p>
            <a:r>
              <a:rPr lang="en-US" dirty="0"/>
              <a:t>CHALLENGE SUMMARY</a:t>
            </a:r>
            <a:endParaRPr lang="en-GB" dirty="0"/>
          </a:p>
        </p:txBody>
      </p:sp>
      <p:sp>
        <p:nvSpPr>
          <p:cNvPr id="12" name="Content Placeholder 11">
            <a:extLst>
              <a:ext uri="{FF2B5EF4-FFF2-40B4-BE49-F238E27FC236}">
                <a16:creationId xmlns:a16="http://schemas.microsoft.com/office/drawing/2014/main" id="{5F7D6C61-9104-4F1B-9FC3-31352C3B62F1}"/>
              </a:ext>
            </a:extLst>
          </p:cNvPr>
          <p:cNvSpPr>
            <a:spLocks noGrp="1"/>
          </p:cNvSpPr>
          <p:nvPr>
            <p:ph sz="quarter" idx="10" hasCustomPrompt="1"/>
          </p:nvPr>
        </p:nvSpPr>
        <p:spPr>
          <a:xfrm>
            <a:off x="1590675" y="1962150"/>
            <a:ext cx="8829675" cy="3343275"/>
          </a:xfrm>
          <a:prstGeom prst="rect">
            <a:avLst/>
          </a:prstGeom>
        </p:spPr>
        <p:txBody>
          <a:bodyPr/>
          <a:lstStyle>
            <a:lvl1pPr marL="0" indent="0">
              <a:buFont typeface="Arial" panose="020B0604020202020204" pitchFamily="34" charset="0"/>
              <a:buNone/>
              <a:defRPr>
                <a:solidFill>
                  <a:schemeClr val="tx1"/>
                </a:solidFill>
                <a:latin typeface="Public Sans"/>
              </a:defRPr>
            </a:lvl1pPr>
          </a:lstStyle>
          <a:p>
            <a:pPr lvl="0"/>
            <a:r>
              <a:rPr lang="en-US"/>
              <a:t>Copy and Paste the challenge Summary</a:t>
            </a:r>
          </a:p>
          <a:p>
            <a:pPr lvl="0"/>
            <a:endParaRPr lang="en-US"/>
          </a:p>
        </p:txBody>
      </p:sp>
    </p:spTree>
    <p:extLst>
      <p:ext uri="{BB962C8B-B14F-4D97-AF65-F5344CB8AC3E}">
        <p14:creationId xmlns:p14="http://schemas.microsoft.com/office/powerpoint/2010/main" val="1548339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7B5C96-D765-42BC-B949-B8970DBC7B26}"/>
              </a:ext>
            </a:extLst>
          </p:cNvPr>
          <p:cNvSpPr/>
          <p:nvPr userDrawn="1"/>
        </p:nvSpPr>
        <p:spPr>
          <a:xfrm>
            <a:off x="0" y="0"/>
            <a:ext cx="12192000" cy="606829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95000"/>
                  <a:lumOff val="5000"/>
                </a:schemeClr>
              </a:solidFill>
            </a:endParaRPr>
          </a:p>
        </p:txBody>
      </p:sp>
      <p:pic>
        <p:nvPicPr>
          <p:cNvPr id="14" name="Picture 13">
            <a:extLst>
              <a:ext uri="{FF2B5EF4-FFF2-40B4-BE49-F238E27FC236}">
                <a16:creationId xmlns:a16="http://schemas.microsoft.com/office/drawing/2014/main" id="{767D890F-85F9-422A-A911-63A72205A581}"/>
              </a:ext>
            </a:extLst>
          </p:cNvPr>
          <p:cNvPicPr>
            <a:picLocks noChangeAspect="1"/>
          </p:cNvPicPr>
          <p:nvPr userDrawn="1"/>
        </p:nvPicPr>
        <p:blipFill>
          <a:blip r:embed="rId2"/>
          <a:stretch>
            <a:fillRect/>
          </a:stretch>
        </p:blipFill>
        <p:spPr>
          <a:xfrm rot="16200000">
            <a:off x="-107957" y="88043"/>
            <a:ext cx="2692538" cy="2476627"/>
          </a:xfrm>
          <a:prstGeom prst="rect">
            <a:avLst/>
          </a:prstGeom>
        </p:spPr>
      </p:pic>
      <p:sp>
        <p:nvSpPr>
          <p:cNvPr id="2" name="Title 1">
            <a:extLst>
              <a:ext uri="{FF2B5EF4-FFF2-40B4-BE49-F238E27FC236}">
                <a16:creationId xmlns:a16="http://schemas.microsoft.com/office/drawing/2014/main" id="{FDBA197D-AE25-40F6-9743-C1C93250B920}"/>
              </a:ext>
            </a:extLst>
          </p:cNvPr>
          <p:cNvSpPr>
            <a:spLocks noGrp="1"/>
          </p:cNvSpPr>
          <p:nvPr>
            <p:ph type="title" hasCustomPrompt="1"/>
          </p:nvPr>
        </p:nvSpPr>
        <p:spPr>
          <a:xfrm>
            <a:off x="0" y="794"/>
            <a:ext cx="12192000" cy="1325563"/>
          </a:xfrm>
          <a:prstGeom prst="rect">
            <a:avLst/>
          </a:prstGeom>
        </p:spPr>
        <p:txBody>
          <a:bodyPr/>
          <a:lstStyle>
            <a:lvl1pPr>
              <a:defRPr>
                <a:solidFill>
                  <a:srgbClr val="14203B"/>
                </a:solidFill>
                <a:latin typeface="Public Sans Bold"/>
              </a:defRPr>
            </a:lvl1pPr>
          </a:lstStyle>
          <a:p>
            <a:r>
              <a:rPr lang="en-US" dirty="0"/>
              <a:t>CLICK TO EDIT MASTER TITLE STYLE</a:t>
            </a:r>
            <a:endParaRPr lang="en-GB" dirty="0"/>
          </a:p>
        </p:txBody>
      </p:sp>
      <p:sp>
        <p:nvSpPr>
          <p:cNvPr id="13" name="Subtitle 2">
            <a:extLst>
              <a:ext uri="{FF2B5EF4-FFF2-40B4-BE49-F238E27FC236}">
                <a16:creationId xmlns:a16="http://schemas.microsoft.com/office/drawing/2014/main" id="{574682F8-9D74-49BE-98DA-24313ED00875}"/>
              </a:ext>
            </a:extLst>
          </p:cNvPr>
          <p:cNvSpPr>
            <a:spLocks noGrp="1"/>
          </p:cNvSpPr>
          <p:nvPr>
            <p:ph type="subTitle" idx="1"/>
          </p:nvPr>
        </p:nvSpPr>
        <p:spPr>
          <a:xfrm>
            <a:off x="2106507" y="1380385"/>
            <a:ext cx="9144000" cy="4546282"/>
          </a:xfrm>
          <a:prstGeom prst="rect">
            <a:avLst/>
          </a:prstGeom>
        </p:spPr>
        <p:txBody>
          <a:bodyPr/>
          <a:lstStyle>
            <a:lvl1pPr marL="0" indent="0" algn="l">
              <a:lnSpc>
                <a:spcPct val="150000"/>
              </a:lnSpc>
              <a:buNone/>
              <a:defRPr sz="2400">
                <a:solidFill>
                  <a:schemeClr val="tx1">
                    <a:lumMod val="95000"/>
                    <a:lumOff val="5000"/>
                  </a:schemeClr>
                </a:solidFill>
                <a:latin typeface="Public San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603737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0B654E-563E-94B2-0AFB-B6A842085BB3}"/>
              </a:ext>
            </a:extLst>
          </p:cNvPr>
          <p:cNvSpPr/>
          <p:nvPr userDrawn="1"/>
        </p:nvSpPr>
        <p:spPr>
          <a:xfrm>
            <a:off x="0" y="0"/>
            <a:ext cx="12192000" cy="606829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95000"/>
                  <a:lumOff val="5000"/>
                </a:schemeClr>
              </a:solidFill>
            </a:endParaRPr>
          </a:p>
        </p:txBody>
      </p:sp>
      <p:pic>
        <p:nvPicPr>
          <p:cNvPr id="24" name="Picture 23">
            <a:extLst>
              <a:ext uri="{FF2B5EF4-FFF2-40B4-BE49-F238E27FC236}">
                <a16:creationId xmlns:a16="http://schemas.microsoft.com/office/drawing/2014/main" id="{BEC98840-9C40-B656-9BDF-9EE360035909}"/>
              </a:ext>
            </a:extLst>
          </p:cNvPr>
          <p:cNvPicPr>
            <a:picLocks noChangeAspect="1"/>
          </p:cNvPicPr>
          <p:nvPr userDrawn="1"/>
        </p:nvPicPr>
        <p:blipFill>
          <a:blip r:embed="rId2"/>
          <a:stretch>
            <a:fillRect/>
          </a:stretch>
        </p:blipFill>
        <p:spPr>
          <a:xfrm rot="16200000">
            <a:off x="-107957" y="88043"/>
            <a:ext cx="2692538" cy="2476627"/>
          </a:xfrm>
          <a:prstGeom prst="rect">
            <a:avLst/>
          </a:prstGeom>
        </p:spPr>
      </p:pic>
      <p:sp>
        <p:nvSpPr>
          <p:cNvPr id="3" name="Title 3">
            <a:extLst>
              <a:ext uri="{FF2B5EF4-FFF2-40B4-BE49-F238E27FC236}">
                <a16:creationId xmlns:a16="http://schemas.microsoft.com/office/drawing/2014/main" id="{CFEAFC70-7DB8-2F8B-5496-59EF7F7BBC11}"/>
              </a:ext>
            </a:extLst>
          </p:cNvPr>
          <p:cNvSpPr txBox="1">
            <a:spLocks/>
          </p:cNvSpPr>
          <p:nvPr userDrawn="1"/>
        </p:nvSpPr>
        <p:spPr>
          <a:xfrm>
            <a:off x="0" y="0"/>
            <a:ext cx="12192000" cy="1325563"/>
          </a:xfrm>
          <a:prstGeom prst="rect">
            <a:avLst/>
          </a:prstGeom>
        </p:spPr>
        <p:txBody>
          <a:bodyPr/>
          <a:lstStyle>
            <a:lvl1pPr algn="ctr" defTabSz="914400" rtl="0" eaLnBrk="1" latinLnBrk="0" hangingPunct="1">
              <a:lnSpc>
                <a:spcPct val="90000"/>
              </a:lnSpc>
              <a:spcBef>
                <a:spcPct val="0"/>
              </a:spcBef>
              <a:buNone/>
              <a:defRPr sz="4400" kern="1200">
                <a:solidFill>
                  <a:schemeClr val="bg1"/>
                </a:solidFill>
                <a:latin typeface="Bahnschrift Light Condensed" panose="020B0502040204020203" pitchFamily="34" charset="0"/>
                <a:ea typeface="+mj-ea"/>
                <a:cs typeface="+mj-cs"/>
              </a:defRPr>
            </a:lvl1pPr>
          </a:lstStyle>
          <a:p>
            <a:r>
              <a:rPr lang="en-GB" dirty="0">
                <a:solidFill>
                  <a:srgbClr val="1F1F1F"/>
                </a:solidFill>
                <a:latin typeface="Public Sans"/>
              </a:rPr>
              <a:t>JUDGING PROCESS SECOND STAGE</a:t>
            </a:r>
          </a:p>
        </p:txBody>
      </p:sp>
      <p:sp>
        <p:nvSpPr>
          <p:cNvPr id="4" name="Subtitle 2">
            <a:extLst>
              <a:ext uri="{FF2B5EF4-FFF2-40B4-BE49-F238E27FC236}">
                <a16:creationId xmlns:a16="http://schemas.microsoft.com/office/drawing/2014/main" id="{3B1C0D6B-38AA-E8FB-C05F-446B3A2B2152}"/>
              </a:ext>
            </a:extLst>
          </p:cNvPr>
          <p:cNvSpPr>
            <a:spLocks noGrp="1"/>
          </p:cNvSpPr>
          <p:nvPr>
            <p:ph type="subTitle" idx="1"/>
          </p:nvPr>
        </p:nvSpPr>
        <p:spPr>
          <a:xfrm>
            <a:off x="1524000" y="1578652"/>
            <a:ext cx="9144000" cy="565898"/>
          </a:xfrm>
          <a:prstGeom prst="rect">
            <a:avLst/>
          </a:prstGeom>
        </p:spPr>
        <p:txBody>
          <a:bodyPr vert="horz" lIns="91440" tIns="45720" rIns="91440" bIns="45720" rtlCol="0" anchor="t">
            <a:normAutofit/>
          </a:bodyPr>
          <a:lstStyle>
            <a:lvl1pPr>
              <a:defRPr>
                <a:solidFill>
                  <a:srgbClr val="1F1F1F"/>
                </a:solidFill>
                <a:latin typeface="Public Sans"/>
              </a:defRPr>
            </a:lvl1pPr>
          </a:lstStyle>
          <a:p>
            <a:pPr algn="ctr"/>
            <a:r>
              <a:rPr lang="en-GB" sz="1400" dirty="0"/>
              <a:t>There will be a second round of judging. Our three Head Judges will decide the winner based on the top five teams from the first round. Some of the Head Judges may be roaming around the venue so make sure you impress </a:t>
            </a:r>
            <a:r>
              <a:rPr lang="en-GB" sz="1400" dirty="0">
                <a:sym typeface="Wingdings" panose="05000000000000000000" pitchFamily="2" charset="2"/>
              </a:rPr>
              <a:t></a:t>
            </a:r>
            <a:endParaRPr lang="en-GB" sz="1400" dirty="0"/>
          </a:p>
        </p:txBody>
      </p:sp>
      <p:sp>
        <p:nvSpPr>
          <p:cNvPr id="5" name="Title 3">
            <a:extLst>
              <a:ext uri="{FF2B5EF4-FFF2-40B4-BE49-F238E27FC236}">
                <a16:creationId xmlns:a16="http://schemas.microsoft.com/office/drawing/2014/main" id="{62469AFA-E382-15BF-706E-AB00134C7263}"/>
              </a:ext>
            </a:extLst>
          </p:cNvPr>
          <p:cNvSpPr txBox="1">
            <a:spLocks/>
          </p:cNvSpPr>
          <p:nvPr userDrawn="1"/>
        </p:nvSpPr>
        <p:spPr>
          <a:xfrm>
            <a:off x="0" y="886607"/>
            <a:ext cx="12192000" cy="56589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rgbClr val="14203B"/>
                </a:solidFill>
                <a:latin typeface="Bahnschrift Light Condensed" panose="020B0502040204020203" pitchFamily="34" charset="0"/>
                <a:ea typeface="+mj-ea"/>
                <a:cs typeface="+mj-cs"/>
              </a:defRPr>
            </a:lvl1pPr>
          </a:lstStyle>
          <a:p>
            <a:r>
              <a:rPr lang="en-GB" sz="3200" dirty="0">
                <a:solidFill>
                  <a:srgbClr val="1E8BC1"/>
                </a:solidFill>
                <a:latin typeface="Public Sans"/>
              </a:rPr>
              <a:t>HEAD JUDGES</a:t>
            </a:r>
          </a:p>
        </p:txBody>
      </p:sp>
      <p:sp>
        <p:nvSpPr>
          <p:cNvPr id="16" name="Picture Placeholder 15">
            <a:extLst>
              <a:ext uri="{FF2B5EF4-FFF2-40B4-BE49-F238E27FC236}">
                <a16:creationId xmlns:a16="http://schemas.microsoft.com/office/drawing/2014/main" id="{4AD79976-544F-D576-A936-09BD1B2670B0}"/>
              </a:ext>
            </a:extLst>
          </p:cNvPr>
          <p:cNvSpPr>
            <a:spLocks noGrp="1"/>
          </p:cNvSpPr>
          <p:nvPr>
            <p:ph type="pic" sz="quarter" idx="10"/>
          </p:nvPr>
        </p:nvSpPr>
        <p:spPr>
          <a:xfrm>
            <a:off x="1280554" y="2428833"/>
            <a:ext cx="2044717" cy="2052637"/>
          </a:xfrm>
          <a:prstGeom prst="rect">
            <a:avLst/>
          </a:prstGeom>
        </p:spPr>
        <p:txBody>
          <a:bodyPr/>
          <a:lstStyle>
            <a:lvl1pPr>
              <a:defRPr>
                <a:solidFill>
                  <a:srgbClr val="1F1F1F"/>
                </a:solidFill>
              </a:defRPr>
            </a:lvl1pPr>
          </a:lstStyle>
          <a:p>
            <a:endParaRPr lang="en-GB"/>
          </a:p>
        </p:txBody>
      </p:sp>
      <p:sp>
        <p:nvSpPr>
          <p:cNvPr id="17" name="Picture Placeholder 15">
            <a:extLst>
              <a:ext uri="{FF2B5EF4-FFF2-40B4-BE49-F238E27FC236}">
                <a16:creationId xmlns:a16="http://schemas.microsoft.com/office/drawing/2014/main" id="{452A5ADB-007C-6104-B735-6DD2A1C6BBEB}"/>
              </a:ext>
            </a:extLst>
          </p:cNvPr>
          <p:cNvSpPr>
            <a:spLocks noGrp="1"/>
          </p:cNvSpPr>
          <p:nvPr>
            <p:ph type="pic" sz="quarter" idx="11"/>
          </p:nvPr>
        </p:nvSpPr>
        <p:spPr>
          <a:xfrm>
            <a:off x="4759051" y="2428833"/>
            <a:ext cx="2044717" cy="2052637"/>
          </a:xfrm>
          <a:prstGeom prst="rect">
            <a:avLst/>
          </a:prstGeom>
        </p:spPr>
        <p:txBody>
          <a:bodyPr/>
          <a:lstStyle>
            <a:lvl1pPr>
              <a:defRPr>
                <a:solidFill>
                  <a:srgbClr val="1F1F1F"/>
                </a:solidFill>
              </a:defRPr>
            </a:lvl1pPr>
          </a:lstStyle>
          <a:p>
            <a:endParaRPr lang="en-GB"/>
          </a:p>
        </p:txBody>
      </p:sp>
      <p:sp>
        <p:nvSpPr>
          <p:cNvPr id="18" name="Picture Placeholder 15">
            <a:extLst>
              <a:ext uri="{FF2B5EF4-FFF2-40B4-BE49-F238E27FC236}">
                <a16:creationId xmlns:a16="http://schemas.microsoft.com/office/drawing/2014/main" id="{517B850A-F71A-60D7-D389-F7C6321B7D74}"/>
              </a:ext>
            </a:extLst>
          </p:cNvPr>
          <p:cNvSpPr>
            <a:spLocks noGrp="1"/>
          </p:cNvSpPr>
          <p:nvPr>
            <p:ph type="pic" sz="quarter" idx="12"/>
          </p:nvPr>
        </p:nvSpPr>
        <p:spPr>
          <a:xfrm>
            <a:off x="8237548" y="2428833"/>
            <a:ext cx="2044717" cy="2052637"/>
          </a:xfrm>
          <a:prstGeom prst="rect">
            <a:avLst/>
          </a:prstGeom>
        </p:spPr>
        <p:txBody>
          <a:bodyPr/>
          <a:lstStyle>
            <a:lvl1pPr>
              <a:defRPr>
                <a:solidFill>
                  <a:srgbClr val="1F1F1F"/>
                </a:solidFill>
              </a:defRPr>
            </a:lvl1pPr>
          </a:lstStyle>
          <a:p>
            <a:endParaRPr lang="en-GB"/>
          </a:p>
        </p:txBody>
      </p:sp>
      <p:sp>
        <p:nvSpPr>
          <p:cNvPr id="20" name="Text Placeholder 19">
            <a:extLst>
              <a:ext uri="{FF2B5EF4-FFF2-40B4-BE49-F238E27FC236}">
                <a16:creationId xmlns:a16="http://schemas.microsoft.com/office/drawing/2014/main" id="{6A3818CF-D8A4-2E43-3872-63EE4C659764}"/>
              </a:ext>
            </a:extLst>
          </p:cNvPr>
          <p:cNvSpPr>
            <a:spLocks noGrp="1"/>
          </p:cNvSpPr>
          <p:nvPr>
            <p:ph type="body" sz="quarter" idx="13" hasCustomPrompt="1"/>
          </p:nvPr>
        </p:nvSpPr>
        <p:spPr>
          <a:xfrm>
            <a:off x="897778" y="4713450"/>
            <a:ext cx="2801283" cy="923331"/>
          </a:xfrm>
          <a:prstGeom prst="rect">
            <a:avLst/>
          </a:prstGeom>
        </p:spPr>
        <p:txBody>
          <a:bodyPr/>
          <a:lstStyle>
            <a:lvl1pPr marL="0" indent="0" algn="ctr">
              <a:buNone/>
              <a:defRPr sz="2000">
                <a:solidFill>
                  <a:srgbClr val="1F1F1F"/>
                </a:solidFill>
                <a:latin typeface="Public Sans"/>
              </a:defRPr>
            </a:lvl1pPr>
            <a:lvl2pPr>
              <a:defRPr sz="900">
                <a:solidFill>
                  <a:srgbClr val="1F1F1F"/>
                </a:solidFill>
                <a:latin typeface="Public Sans"/>
              </a:defRPr>
            </a:lvl2pPr>
            <a:lvl3pPr>
              <a:defRPr sz="900">
                <a:solidFill>
                  <a:srgbClr val="1F1F1F"/>
                </a:solidFill>
                <a:latin typeface="Public Sans"/>
              </a:defRPr>
            </a:lvl3pPr>
            <a:lvl4pPr>
              <a:defRPr sz="900">
                <a:solidFill>
                  <a:srgbClr val="1F1F1F"/>
                </a:solidFill>
                <a:latin typeface="Public Sans"/>
              </a:defRPr>
            </a:lvl4pPr>
            <a:lvl5pPr>
              <a:defRPr sz="900">
                <a:solidFill>
                  <a:srgbClr val="1F1F1F"/>
                </a:solidFill>
                <a:latin typeface="Public Sans"/>
              </a:defRPr>
            </a:lvl5pPr>
          </a:lstStyle>
          <a:p>
            <a:pPr lvl="0"/>
            <a:r>
              <a:rPr lang="en-GB" dirty="0"/>
              <a:t>Name</a:t>
            </a:r>
            <a:br>
              <a:rPr lang="en-GB" dirty="0"/>
            </a:br>
            <a:r>
              <a:rPr lang="en-GB" dirty="0"/>
              <a:t>Role</a:t>
            </a:r>
            <a:br>
              <a:rPr lang="en-GB" dirty="0"/>
            </a:br>
            <a:r>
              <a:rPr lang="en-GB" dirty="0"/>
              <a:t>Company</a:t>
            </a:r>
          </a:p>
        </p:txBody>
      </p:sp>
      <p:sp>
        <p:nvSpPr>
          <p:cNvPr id="21" name="Text Placeholder 19">
            <a:extLst>
              <a:ext uri="{FF2B5EF4-FFF2-40B4-BE49-F238E27FC236}">
                <a16:creationId xmlns:a16="http://schemas.microsoft.com/office/drawing/2014/main" id="{3EBD4120-6315-8CE3-B85E-C3C4D9594448}"/>
              </a:ext>
            </a:extLst>
          </p:cNvPr>
          <p:cNvSpPr>
            <a:spLocks noGrp="1"/>
          </p:cNvSpPr>
          <p:nvPr>
            <p:ph type="body" sz="quarter" idx="14" hasCustomPrompt="1"/>
          </p:nvPr>
        </p:nvSpPr>
        <p:spPr>
          <a:xfrm>
            <a:off x="4383434" y="4713449"/>
            <a:ext cx="2801283" cy="923331"/>
          </a:xfrm>
          <a:prstGeom prst="rect">
            <a:avLst/>
          </a:prstGeom>
        </p:spPr>
        <p:txBody>
          <a:bodyPr/>
          <a:lstStyle>
            <a:lvl1pPr marL="0" indent="0" algn="ctr">
              <a:buNone/>
              <a:defRPr sz="2000">
                <a:solidFill>
                  <a:srgbClr val="1F1F1F"/>
                </a:solidFill>
                <a:latin typeface="Public Sans"/>
              </a:defRPr>
            </a:lvl1pPr>
            <a:lvl2pPr>
              <a:defRPr sz="900">
                <a:solidFill>
                  <a:srgbClr val="1F1F1F"/>
                </a:solidFill>
                <a:latin typeface="Public Sans"/>
              </a:defRPr>
            </a:lvl2pPr>
            <a:lvl3pPr>
              <a:defRPr sz="900">
                <a:solidFill>
                  <a:srgbClr val="1F1F1F"/>
                </a:solidFill>
                <a:latin typeface="Public Sans"/>
              </a:defRPr>
            </a:lvl3pPr>
            <a:lvl4pPr>
              <a:defRPr sz="900">
                <a:solidFill>
                  <a:srgbClr val="1F1F1F"/>
                </a:solidFill>
                <a:latin typeface="Public Sans"/>
              </a:defRPr>
            </a:lvl4pPr>
            <a:lvl5pPr>
              <a:defRPr sz="900">
                <a:solidFill>
                  <a:srgbClr val="1F1F1F"/>
                </a:solidFill>
                <a:latin typeface="Public Sans"/>
              </a:defRPr>
            </a:lvl5pPr>
          </a:lstStyle>
          <a:p>
            <a:pPr lvl="0"/>
            <a:r>
              <a:rPr lang="en-GB" dirty="0"/>
              <a:t>Name</a:t>
            </a:r>
            <a:br>
              <a:rPr lang="en-GB" dirty="0"/>
            </a:br>
            <a:r>
              <a:rPr lang="en-GB" dirty="0"/>
              <a:t>Role</a:t>
            </a:r>
            <a:br>
              <a:rPr lang="en-GB" dirty="0"/>
            </a:br>
            <a:r>
              <a:rPr lang="en-GB" dirty="0"/>
              <a:t>Company</a:t>
            </a:r>
          </a:p>
        </p:txBody>
      </p:sp>
      <p:sp>
        <p:nvSpPr>
          <p:cNvPr id="22" name="Text Placeholder 19">
            <a:extLst>
              <a:ext uri="{FF2B5EF4-FFF2-40B4-BE49-F238E27FC236}">
                <a16:creationId xmlns:a16="http://schemas.microsoft.com/office/drawing/2014/main" id="{891274AF-50E4-FD1B-72BD-4EBF6EF3CDE9}"/>
              </a:ext>
            </a:extLst>
          </p:cNvPr>
          <p:cNvSpPr>
            <a:spLocks noGrp="1"/>
          </p:cNvSpPr>
          <p:nvPr>
            <p:ph type="body" sz="quarter" idx="15" hasCustomPrompt="1"/>
          </p:nvPr>
        </p:nvSpPr>
        <p:spPr>
          <a:xfrm>
            <a:off x="7859264" y="4713448"/>
            <a:ext cx="2801283" cy="923331"/>
          </a:xfrm>
          <a:prstGeom prst="rect">
            <a:avLst/>
          </a:prstGeom>
        </p:spPr>
        <p:txBody>
          <a:bodyPr/>
          <a:lstStyle>
            <a:lvl1pPr marL="0" indent="0" algn="ctr">
              <a:buNone/>
              <a:defRPr sz="2000">
                <a:solidFill>
                  <a:srgbClr val="1F1F1F"/>
                </a:solidFill>
                <a:latin typeface="Public Sans"/>
              </a:defRPr>
            </a:lvl1pPr>
            <a:lvl2pPr>
              <a:defRPr sz="900">
                <a:solidFill>
                  <a:srgbClr val="1F1F1F"/>
                </a:solidFill>
                <a:latin typeface="Public Sans"/>
              </a:defRPr>
            </a:lvl2pPr>
            <a:lvl3pPr>
              <a:defRPr sz="900">
                <a:solidFill>
                  <a:srgbClr val="1F1F1F"/>
                </a:solidFill>
                <a:latin typeface="Public Sans"/>
              </a:defRPr>
            </a:lvl3pPr>
            <a:lvl4pPr>
              <a:defRPr sz="900">
                <a:solidFill>
                  <a:srgbClr val="1F1F1F"/>
                </a:solidFill>
                <a:latin typeface="Public Sans"/>
              </a:defRPr>
            </a:lvl4pPr>
            <a:lvl5pPr>
              <a:defRPr sz="900">
                <a:solidFill>
                  <a:srgbClr val="1F1F1F"/>
                </a:solidFill>
                <a:latin typeface="Public Sans"/>
              </a:defRPr>
            </a:lvl5pPr>
          </a:lstStyle>
          <a:p>
            <a:pPr lvl="0"/>
            <a:r>
              <a:rPr lang="en-GB" dirty="0"/>
              <a:t>Name</a:t>
            </a:r>
            <a:br>
              <a:rPr lang="en-GB" dirty="0"/>
            </a:br>
            <a:r>
              <a:rPr lang="en-GB" dirty="0"/>
              <a:t>Role</a:t>
            </a:r>
            <a:br>
              <a:rPr lang="en-GB" dirty="0"/>
            </a:br>
            <a:r>
              <a:rPr lang="en-GB" dirty="0"/>
              <a:t>Company</a:t>
            </a:r>
          </a:p>
        </p:txBody>
      </p:sp>
    </p:spTree>
    <p:extLst>
      <p:ext uri="{BB962C8B-B14F-4D97-AF65-F5344CB8AC3E}">
        <p14:creationId xmlns:p14="http://schemas.microsoft.com/office/powerpoint/2010/main" val="3113334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rtin's Award">
    <p:spTree>
      <p:nvGrpSpPr>
        <p:cNvPr id="1" name=""/>
        <p:cNvGrpSpPr/>
        <p:nvPr/>
      </p:nvGrpSpPr>
      <p:grpSpPr>
        <a:xfrm>
          <a:off x="0" y="0"/>
          <a:ext cx="0" cy="0"/>
          <a:chOff x="0" y="0"/>
          <a:chExt cx="0" cy="0"/>
        </a:xfrm>
      </p:grpSpPr>
      <p:pic>
        <p:nvPicPr>
          <p:cNvPr id="3" name="Picture 2" descr="A group of people sitting at tables&#10;&#10;Description automatically generated with medium confidence">
            <a:extLst>
              <a:ext uri="{FF2B5EF4-FFF2-40B4-BE49-F238E27FC236}">
                <a16:creationId xmlns:a16="http://schemas.microsoft.com/office/drawing/2014/main" id="{89CD7F60-E0C9-A5E7-69EE-A0DB9CA0BB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68061" y="1025683"/>
            <a:ext cx="9623939" cy="4992401"/>
          </a:xfrm>
          <a:prstGeom prst="rect">
            <a:avLst/>
          </a:prstGeom>
        </p:spPr>
      </p:pic>
      <p:sp>
        <p:nvSpPr>
          <p:cNvPr id="8" name="TextBox 7">
            <a:extLst>
              <a:ext uri="{FF2B5EF4-FFF2-40B4-BE49-F238E27FC236}">
                <a16:creationId xmlns:a16="http://schemas.microsoft.com/office/drawing/2014/main" id="{56B06C82-858E-4304-ADB0-7787EC53AC4D}"/>
              </a:ext>
            </a:extLst>
          </p:cNvPr>
          <p:cNvSpPr txBox="1"/>
          <p:nvPr userDrawn="1"/>
        </p:nvSpPr>
        <p:spPr>
          <a:xfrm>
            <a:off x="4238625" y="35580"/>
            <a:ext cx="6379375" cy="1015663"/>
          </a:xfrm>
          <a:prstGeom prst="rect">
            <a:avLst/>
          </a:prstGeom>
          <a:noFill/>
        </p:spPr>
        <p:txBody>
          <a:bodyPr wrap="none" rtlCol="0">
            <a:spAutoFit/>
          </a:bodyPr>
          <a:lstStyle/>
          <a:p>
            <a:r>
              <a:rPr lang="en-GB" sz="6000" dirty="0">
                <a:latin typeface="Public Sans"/>
              </a:rPr>
              <a:t>AWARD CEREMONY</a:t>
            </a:r>
          </a:p>
        </p:txBody>
      </p:sp>
      <p:sp>
        <p:nvSpPr>
          <p:cNvPr id="9" name="Rectangle 8">
            <a:extLst>
              <a:ext uri="{FF2B5EF4-FFF2-40B4-BE49-F238E27FC236}">
                <a16:creationId xmlns:a16="http://schemas.microsoft.com/office/drawing/2014/main" id="{CFF44465-B2E8-06B2-A285-00CABD674189}"/>
              </a:ext>
            </a:extLst>
          </p:cNvPr>
          <p:cNvSpPr/>
          <p:nvPr userDrawn="1"/>
        </p:nvSpPr>
        <p:spPr>
          <a:xfrm>
            <a:off x="0" y="1025677"/>
            <a:ext cx="2568061" cy="4992402"/>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4">
            <a:extLst>
              <a:ext uri="{FF2B5EF4-FFF2-40B4-BE49-F238E27FC236}">
                <a16:creationId xmlns:a16="http://schemas.microsoft.com/office/drawing/2014/main" id="{A164286A-7226-B81F-8712-A36C77D256E8}"/>
              </a:ext>
            </a:extLst>
          </p:cNvPr>
          <p:cNvSpPr/>
          <p:nvPr userDrawn="1"/>
        </p:nvSpPr>
        <p:spPr>
          <a:xfrm>
            <a:off x="2568061" y="1025682"/>
            <a:ext cx="9623940" cy="4992402"/>
          </a:xfrm>
          <a:custGeom>
            <a:avLst/>
            <a:gdLst/>
            <a:ahLst/>
            <a:cxnLst/>
            <a:rect l="l" t="t" r="r" b="b"/>
            <a:pathLst>
              <a:path w="4816592" h="2709333">
                <a:moveTo>
                  <a:pt x="0" y="0"/>
                </a:moveTo>
                <a:lnTo>
                  <a:pt x="4816592" y="0"/>
                </a:lnTo>
                <a:lnTo>
                  <a:pt x="4816592" y="2709333"/>
                </a:lnTo>
                <a:lnTo>
                  <a:pt x="0" y="2709333"/>
                </a:lnTo>
                <a:close/>
              </a:path>
            </a:pathLst>
          </a:custGeom>
          <a:solidFill>
            <a:srgbClr val="121212">
              <a:alpha val="63922"/>
            </a:srgbClr>
          </a:solidFill>
        </p:spPr>
        <p:txBody>
          <a:bodyPr/>
          <a:lstStyle/>
          <a:p>
            <a:endParaRPr lang="en-GB" dirty="0"/>
          </a:p>
        </p:txBody>
      </p:sp>
      <p:sp>
        <p:nvSpPr>
          <p:cNvPr id="6" name="TextBox 5">
            <a:extLst>
              <a:ext uri="{FF2B5EF4-FFF2-40B4-BE49-F238E27FC236}">
                <a16:creationId xmlns:a16="http://schemas.microsoft.com/office/drawing/2014/main" id="{F22EA3D5-905C-34DE-F172-64106AC79CBD}"/>
              </a:ext>
            </a:extLst>
          </p:cNvPr>
          <p:cNvSpPr txBox="1"/>
          <p:nvPr/>
        </p:nvSpPr>
        <p:spPr>
          <a:xfrm>
            <a:off x="2568061" y="839914"/>
            <a:ext cx="1624040" cy="1628331"/>
          </a:xfrm>
          <a:prstGeom prst="rect">
            <a:avLst/>
          </a:prstGeom>
        </p:spPr>
        <p:txBody>
          <a:bodyPr lIns="33867" tIns="33867" rIns="33867" bIns="33867" rtlCol="0" anchor="ctr"/>
          <a:lstStyle/>
          <a:p>
            <a:pPr algn="ctr">
              <a:lnSpc>
                <a:spcPts val="1867"/>
              </a:lnSpc>
            </a:pPr>
            <a:endParaRPr sz="800"/>
          </a:p>
        </p:txBody>
      </p:sp>
      <p:sp>
        <p:nvSpPr>
          <p:cNvPr id="7" name="AutoShape 14">
            <a:extLst>
              <a:ext uri="{FF2B5EF4-FFF2-40B4-BE49-F238E27FC236}">
                <a16:creationId xmlns:a16="http://schemas.microsoft.com/office/drawing/2014/main" id="{9E3B5CC7-E9EE-9D72-5173-7F7E2E7B2143}"/>
              </a:ext>
            </a:extLst>
          </p:cNvPr>
          <p:cNvSpPr/>
          <p:nvPr userDrawn="1"/>
        </p:nvSpPr>
        <p:spPr>
          <a:xfrm>
            <a:off x="0" y="6018085"/>
            <a:ext cx="12192000" cy="0"/>
          </a:xfrm>
          <a:prstGeom prst="line">
            <a:avLst/>
          </a:prstGeom>
          <a:ln w="28575" cap="flat">
            <a:solidFill>
              <a:srgbClr val="00ACC1"/>
            </a:solidFill>
            <a:prstDash val="solid"/>
            <a:headEnd type="none" w="sm" len="sm"/>
            <a:tailEnd type="none" w="sm" len="sm"/>
          </a:ln>
        </p:spPr>
        <p:txBody>
          <a:bodyPr/>
          <a:lstStyle/>
          <a:p>
            <a:endParaRPr lang="en-GB" dirty="0"/>
          </a:p>
        </p:txBody>
      </p:sp>
    </p:spTree>
    <p:extLst>
      <p:ext uri="{BB962C8B-B14F-4D97-AF65-F5344CB8AC3E}">
        <p14:creationId xmlns:p14="http://schemas.microsoft.com/office/powerpoint/2010/main" val="200205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724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308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B33B6D2-A744-E9D2-8F5E-7CDF7A171D95}"/>
              </a:ext>
            </a:extLst>
          </p:cNvPr>
          <p:cNvPicPr>
            <a:picLocks noChangeAspect="1"/>
          </p:cNvPicPr>
          <p:nvPr userDrawn="1"/>
        </p:nvPicPr>
        <p:blipFill>
          <a:blip r:embed="rId20"/>
          <a:srcRect l="19775" t="20186" r="23878" b="35228"/>
          <a:stretch>
            <a:fillRect/>
          </a:stretch>
        </p:blipFill>
        <p:spPr>
          <a:xfrm>
            <a:off x="11222182" y="179239"/>
            <a:ext cx="740921" cy="586263"/>
          </a:xfrm>
          <a:prstGeom prst="rect">
            <a:avLst/>
          </a:prstGeom>
        </p:spPr>
      </p:pic>
      <p:sp>
        <p:nvSpPr>
          <p:cNvPr id="9" name="AutoShape 3">
            <a:extLst>
              <a:ext uri="{FF2B5EF4-FFF2-40B4-BE49-F238E27FC236}">
                <a16:creationId xmlns:a16="http://schemas.microsoft.com/office/drawing/2014/main" id="{300D5AA9-BAFF-F011-316F-6AC90B018CB8}"/>
              </a:ext>
            </a:extLst>
          </p:cNvPr>
          <p:cNvSpPr/>
          <p:nvPr userDrawn="1"/>
        </p:nvSpPr>
        <p:spPr>
          <a:xfrm>
            <a:off x="470831" y="5972960"/>
            <a:ext cx="11250339" cy="0"/>
          </a:xfrm>
          <a:prstGeom prst="line">
            <a:avLst/>
          </a:prstGeom>
          <a:ln w="28575" cap="flat">
            <a:solidFill>
              <a:srgbClr val="E7EBEE"/>
            </a:solidFill>
            <a:prstDash val="solid"/>
            <a:headEnd type="none" w="sm" len="sm"/>
            <a:tailEnd type="none" w="sm" len="sm"/>
          </a:ln>
        </p:spPr>
        <p:txBody>
          <a:bodyPr/>
          <a:lstStyle/>
          <a:p>
            <a:endParaRPr lang="en-GB" dirty="0"/>
          </a:p>
        </p:txBody>
      </p:sp>
      <p:pic>
        <p:nvPicPr>
          <p:cNvPr id="2" name="Picture 3">
            <a:extLst>
              <a:ext uri="{FF2B5EF4-FFF2-40B4-BE49-F238E27FC236}">
                <a16:creationId xmlns:a16="http://schemas.microsoft.com/office/drawing/2014/main" id="{B4B1F2BB-FF7A-63C6-B3D0-4372A00E8719}"/>
              </a:ext>
            </a:extLst>
          </p:cNvPr>
          <p:cNvPicPr>
            <a:picLocks noChangeAspect="1"/>
          </p:cNvPicPr>
          <p:nvPr userDrawn="1"/>
        </p:nvPicPr>
        <p:blipFill>
          <a:blip r:embed="rId21"/>
          <a:srcRect/>
          <a:stretch>
            <a:fillRect/>
          </a:stretch>
        </p:blipFill>
        <p:spPr>
          <a:xfrm>
            <a:off x="1608585" y="6075009"/>
            <a:ext cx="607324" cy="617048"/>
          </a:xfrm>
          <a:prstGeom prst="rect">
            <a:avLst/>
          </a:prstGeom>
        </p:spPr>
      </p:pic>
      <p:pic>
        <p:nvPicPr>
          <p:cNvPr id="3" name="Picture 12">
            <a:extLst>
              <a:ext uri="{FF2B5EF4-FFF2-40B4-BE49-F238E27FC236}">
                <a16:creationId xmlns:a16="http://schemas.microsoft.com/office/drawing/2014/main" id="{EAE0179C-6ED4-6404-6060-D68EDD5A2BB9}"/>
              </a:ext>
            </a:extLst>
          </p:cNvPr>
          <p:cNvPicPr>
            <a:picLocks noChangeAspect="1"/>
          </p:cNvPicPr>
          <p:nvPr userDrawn="1"/>
        </p:nvPicPr>
        <p:blipFill>
          <a:blip r:embed="rId22"/>
          <a:srcRect/>
          <a:stretch>
            <a:fillRect/>
          </a:stretch>
        </p:blipFill>
        <p:spPr>
          <a:xfrm>
            <a:off x="470831" y="6084383"/>
            <a:ext cx="929379" cy="581494"/>
          </a:xfrm>
          <a:prstGeom prst="rect">
            <a:avLst/>
          </a:prstGeom>
        </p:spPr>
      </p:pic>
      <p:pic>
        <p:nvPicPr>
          <p:cNvPr id="5" name="Picture 13">
            <a:extLst>
              <a:ext uri="{FF2B5EF4-FFF2-40B4-BE49-F238E27FC236}">
                <a16:creationId xmlns:a16="http://schemas.microsoft.com/office/drawing/2014/main" id="{2B4AD02A-E7D6-53D7-CC5B-E15A710C35B4}"/>
              </a:ext>
            </a:extLst>
          </p:cNvPr>
          <p:cNvPicPr>
            <a:picLocks noChangeAspect="1"/>
          </p:cNvPicPr>
          <p:nvPr userDrawn="1"/>
        </p:nvPicPr>
        <p:blipFill>
          <a:blip r:embed="rId23"/>
          <a:srcRect/>
          <a:stretch>
            <a:fillRect/>
          </a:stretch>
        </p:blipFill>
        <p:spPr>
          <a:xfrm>
            <a:off x="4940455" y="6258922"/>
            <a:ext cx="896826" cy="315550"/>
          </a:xfrm>
          <a:prstGeom prst="rect">
            <a:avLst/>
          </a:prstGeom>
        </p:spPr>
      </p:pic>
      <p:pic>
        <p:nvPicPr>
          <p:cNvPr id="6" name="Picture 5" descr="Logo, company name&#10;&#10;Description automatically generated">
            <a:extLst>
              <a:ext uri="{FF2B5EF4-FFF2-40B4-BE49-F238E27FC236}">
                <a16:creationId xmlns:a16="http://schemas.microsoft.com/office/drawing/2014/main" id="{9B10EB51-AE35-C35E-3D8D-EC3E916DFE85}"/>
              </a:ext>
            </a:extLst>
          </p:cNvPr>
          <p:cNvPicPr>
            <a:picLocks noChangeAspect="1"/>
          </p:cNvPicPr>
          <p:nvPr userDrawn="1"/>
        </p:nvPicPr>
        <p:blipFill rotWithShape="1">
          <a:blip r:embed="rId24">
            <a:extLst>
              <a:ext uri="{28A0092B-C50C-407E-A947-70E740481C1C}">
                <a14:useLocalDpi xmlns:a14="http://schemas.microsoft.com/office/drawing/2010/main" val="0"/>
              </a:ext>
            </a:extLst>
          </a:blip>
          <a:srcRect/>
          <a:stretch/>
        </p:blipFill>
        <p:spPr>
          <a:xfrm>
            <a:off x="2367934" y="6075009"/>
            <a:ext cx="904644" cy="556787"/>
          </a:xfrm>
          <a:prstGeom prst="rect">
            <a:avLst/>
          </a:prstGeom>
        </p:spPr>
      </p:pic>
      <p:pic>
        <p:nvPicPr>
          <p:cNvPr id="7" name="Picture 6" descr="Logo, company name&#10;&#10;Description automatically generated">
            <a:extLst>
              <a:ext uri="{FF2B5EF4-FFF2-40B4-BE49-F238E27FC236}">
                <a16:creationId xmlns:a16="http://schemas.microsoft.com/office/drawing/2014/main" id="{52DC8442-9159-BC12-E8B1-CC8EDE72E775}"/>
              </a:ext>
            </a:extLst>
          </p:cNvPr>
          <p:cNvPicPr>
            <a:picLocks noChangeAspect="1"/>
          </p:cNvPicPr>
          <p:nvPr userDrawn="1"/>
        </p:nvPicPr>
        <p:blipFill rotWithShape="1">
          <a:blip r:embed="rId25">
            <a:extLst>
              <a:ext uri="{28A0092B-C50C-407E-A947-70E740481C1C}">
                <a14:useLocalDpi xmlns:a14="http://schemas.microsoft.com/office/drawing/2010/main" val="0"/>
              </a:ext>
            </a:extLst>
          </a:blip>
          <a:srcRect l="10076" t="33465" b="31787"/>
          <a:stretch/>
        </p:blipFill>
        <p:spPr>
          <a:xfrm>
            <a:off x="3424603" y="6064470"/>
            <a:ext cx="1515852" cy="585766"/>
          </a:xfrm>
          <a:prstGeom prst="rect">
            <a:avLst/>
          </a:prstGeom>
        </p:spPr>
      </p:pic>
    </p:spTree>
    <p:extLst>
      <p:ext uri="{BB962C8B-B14F-4D97-AF65-F5344CB8AC3E}">
        <p14:creationId xmlns:p14="http://schemas.microsoft.com/office/powerpoint/2010/main" val="345160539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ftr="0" dt="0"/>
  <p:txStyles>
    <p:titleStyle>
      <a:lvl1pPr algn="ctr" defTabSz="914400" rtl="0" eaLnBrk="1" latinLnBrk="0" hangingPunct="1">
        <a:lnSpc>
          <a:spcPct val="90000"/>
        </a:lnSpc>
        <a:spcBef>
          <a:spcPct val="0"/>
        </a:spcBef>
        <a:buNone/>
        <a:defRPr sz="4400" kern="1200">
          <a:solidFill>
            <a:schemeClr val="bg1"/>
          </a:solidFill>
          <a:latin typeface="Bahnschrift Light Condense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Nova Light" panose="020B03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Nova Light" panose="020B03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Nova Light" panose="020B03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Nova Light" panose="020B03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F8FA"/>
        </a:solidFill>
        <a:effectLst/>
      </p:bgPr>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3642864087"/>
      </p:ext>
    </p:extLst>
  </p:cSld>
  <p:clrMap bg1="lt1" tx1="dk1" bg2="dk2" tx2="lt2" accent1="accent1" accent2="accent2" accent3="accent3" accent4="accent4" accent5="accent5" accent6="accent6" hlink="hlink" folHlink="folHlink"/>
  <p:sldLayoutIdLst>
    <p:sldLayoutId id="2147483694"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6" r:id="rId11"/>
    <p:sldLayoutId id="2147483707" r:id="rId12"/>
    <p:sldLayoutId id="2147483708" r:id="rId13"/>
    <p:sldLayoutId id="2147483709" r:id="rId14"/>
    <p:sldLayoutId id="2147483711" r:id="rId15"/>
    <p:sldLayoutId id="2147483712" r:id="rId16"/>
    <p:sldLayoutId id="2147483713" r:id="rId17"/>
    <p:sldLayoutId id="2147483714" r:id="rId18"/>
    <p:sldLayoutId id="2147483715" r:id="rId19"/>
    <p:sldLayoutId id="2147483716" r:id="rId20"/>
    <p:sldLayoutId id="2147483717" r:id="rId21"/>
    <p:sldLayoutId id="2147483719" r:id="rId22"/>
    <p:sldLayoutId id="2147483720" r:id="rId23"/>
    <p:sldLayoutId id="214748372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2.svg"/><Relationship Id="rId3" Type="http://schemas.openxmlformats.org/officeDocument/2006/relationships/image" Target="../media/image19.jpeg"/><Relationship Id="rId7" Type="http://schemas.openxmlformats.org/officeDocument/2006/relationships/image" Target="../media/image79.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notesSlide" Target="../notesSlides/notesSlide12.xml"/><Relationship Id="rId16"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21.jpg"/><Relationship Id="rId15" Type="http://schemas.openxmlformats.org/officeDocument/2006/relationships/image" Target="../media/image34.svg"/><Relationship Id="rId10" Type="http://schemas.openxmlformats.org/officeDocument/2006/relationships/image" Target="../media/image82.png"/><Relationship Id="rId4" Type="http://schemas.openxmlformats.org/officeDocument/2006/relationships/image" Target="../media/image20.jpg"/><Relationship Id="rId9" Type="http://schemas.openxmlformats.org/officeDocument/2006/relationships/image" Target="../media/image81.sv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22.jpeg"/><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9.jpeg"/><Relationship Id="rId7"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21.jpg"/><Relationship Id="rId10" Type="http://schemas.openxmlformats.org/officeDocument/2006/relationships/image" Target="../media/image35.png"/><Relationship Id="rId4" Type="http://schemas.openxmlformats.org/officeDocument/2006/relationships/image" Target="../media/image20.jpg"/><Relationship Id="rId9"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7.jpe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8.png"/><Relationship Id="rId11" Type="http://schemas.openxmlformats.org/officeDocument/2006/relationships/image" Target="../media/image43.jpeg"/><Relationship Id="rId5" Type="http://schemas.openxmlformats.org/officeDocument/2006/relationships/image" Target="../media/image20.jpg"/><Relationship Id="rId10" Type="http://schemas.openxmlformats.org/officeDocument/2006/relationships/image" Target="../media/image42.jpeg"/><Relationship Id="rId4" Type="http://schemas.openxmlformats.org/officeDocument/2006/relationships/image" Target="../media/image19.jpeg"/><Relationship Id="rId9" Type="http://schemas.openxmlformats.org/officeDocument/2006/relationships/image" Target="../media/image41.png"/><Relationship Id="rId14" Type="http://schemas.openxmlformats.org/officeDocument/2006/relationships/image" Target="../media/image21.jpg"/></Relationships>
</file>

<file path=ppt/slides/_rels/slide6.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19.jpeg"/><Relationship Id="rId18" Type="http://schemas.openxmlformats.org/officeDocument/2006/relationships/image" Target="../media/image57.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microsoft.com/office/2011/relationships/webextension" Target="../webextensions/webextension1.xml"/><Relationship Id="rId2" Type="http://schemas.openxmlformats.org/officeDocument/2006/relationships/notesSlide" Target="../notesSlides/notesSlide6.xml"/><Relationship Id="rId16" Type="http://schemas.openxmlformats.org/officeDocument/2006/relationships/image" Target="../media/image21.jpg"/><Relationship Id="rId1" Type="http://schemas.openxmlformats.org/officeDocument/2006/relationships/slideLayout" Target="../slideLayouts/slideLayout18.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3.svg"/><Relationship Id="rId19" Type="http://schemas.openxmlformats.org/officeDocument/2006/relationships/image" Target="../media/image40.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20.jp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0.jpg"/><Relationship Id="rId11" Type="http://schemas.openxmlformats.org/officeDocument/2006/relationships/image" Target="../media/image63.svg"/><Relationship Id="rId5" Type="http://schemas.openxmlformats.org/officeDocument/2006/relationships/image" Target="../media/image19.jpe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61.svg"/></Relationships>
</file>

<file path=ppt/slides/_rels/slide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0.svg"/><Relationship Id="rId18" Type="http://schemas.openxmlformats.org/officeDocument/2006/relationships/image" Target="../media/image75.svg"/><Relationship Id="rId3" Type="http://schemas.openxmlformats.org/officeDocument/2006/relationships/image" Target="../media/image58.png"/><Relationship Id="rId7" Type="http://schemas.openxmlformats.org/officeDocument/2006/relationships/image" Target="../media/image67.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8.xml"/><Relationship Id="rId16" Type="http://schemas.openxmlformats.org/officeDocument/2006/relationships/image" Target="../media/image73.svg"/><Relationship Id="rId1" Type="http://schemas.openxmlformats.org/officeDocument/2006/relationships/slideLayout" Target="../slideLayouts/slideLayout18.xml"/><Relationship Id="rId6" Type="http://schemas.openxmlformats.org/officeDocument/2006/relationships/image" Target="../media/image66.svg"/><Relationship Id="rId11" Type="http://schemas.openxmlformats.org/officeDocument/2006/relationships/image" Target="../media/image44.png"/><Relationship Id="rId5" Type="http://schemas.openxmlformats.org/officeDocument/2006/relationships/image" Target="../media/image65.png"/><Relationship Id="rId15" Type="http://schemas.openxmlformats.org/officeDocument/2006/relationships/image" Target="../media/image72.png"/><Relationship Id="rId10" Type="http://schemas.openxmlformats.org/officeDocument/2006/relationships/image" Target="../media/image20.jpg"/><Relationship Id="rId19" Type="http://schemas.openxmlformats.org/officeDocument/2006/relationships/image" Target="../media/image21.jpg"/><Relationship Id="rId4" Type="http://schemas.openxmlformats.org/officeDocument/2006/relationships/image" Target="../media/image64.jpeg"/><Relationship Id="rId9" Type="http://schemas.openxmlformats.org/officeDocument/2006/relationships/image" Target="../media/image19.jpeg"/><Relationship Id="rId14" Type="http://schemas.openxmlformats.org/officeDocument/2006/relationships/image" Target="../media/image71.png"/></Relationships>
</file>

<file path=ppt/slides/_rels/slide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9.jpeg"/><Relationship Id="rId7"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3.jpeg"/><Relationship Id="rId4" Type="http://schemas.openxmlformats.org/officeDocument/2006/relationships/image" Target="../media/image20.jpg"/><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725A6B-424B-1464-3DE6-80E3E3D1A807}"/>
              </a:ext>
            </a:extLst>
          </p:cNvPr>
          <p:cNvSpPr/>
          <p:nvPr/>
        </p:nvSpPr>
        <p:spPr>
          <a:xfrm>
            <a:off x="2341433" y="1189264"/>
            <a:ext cx="7509131" cy="3894696"/>
          </a:xfrm>
          <a:prstGeom prst="rect">
            <a:avLst/>
          </a:prstGeom>
          <a:solidFill>
            <a:srgbClr val="138BC1"/>
          </a:solidFill>
          <a:ln>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B1E293C-7974-4EF6-A40D-EC4E9E12319A}"/>
              </a:ext>
            </a:extLst>
          </p:cNvPr>
          <p:cNvSpPr txBox="1">
            <a:spLocks/>
          </p:cNvSpPr>
          <p:nvPr/>
        </p:nvSpPr>
        <p:spPr>
          <a:xfrm>
            <a:off x="2726851" y="1220643"/>
            <a:ext cx="6738297" cy="2747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ahnschrift Light Condensed" panose="020B0502040204020203" pitchFamily="34" charset="0"/>
                <a:ea typeface="+mj-ea"/>
                <a:cs typeface="+mj-cs"/>
              </a:defRPr>
            </a:lvl1pPr>
          </a:lstStyle>
          <a:p>
            <a:pPr algn="ctr"/>
            <a:r>
              <a:rPr lang="en-GB" sz="6000" dirty="0">
                <a:latin typeface="Lato" panose="020F0502020204030203" pitchFamily="34" charset="0"/>
                <a:ea typeface="Lato" panose="020F0502020204030203" pitchFamily="34" charset="0"/>
                <a:cs typeface="Lato" panose="020F0502020204030203" pitchFamily="34" charset="0"/>
              </a:rPr>
              <a:t>CHALLENGE 14</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FDD570C1-33B3-4FD7-B8F0-0C0BA0474973}"/>
              </a:ext>
            </a:extLst>
          </p:cNvPr>
          <p:cNvSpPr txBox="1"/>
          <p:nvPr/>
        </p:nvSpPr>
        <p:spPr>
          <a:xfrm>
            <a:off x="3005326" y="3136612"/>
            <a:ext cx="6181344" cy="584775"/>
          </a:xfrm>
          <a:prstGeom prst="rect">
            <a:avLst/>
          </a:prstGeom>
          <a:noFill/>
        </p:spPr>
        <p:txBody>
          <a:bodyPr wrap="square" lIns="91440" tIns="45720" rIns="91440" bIns="45720" anchor="t">
            <a:spAutoFit/>
          </a:bodyPr>
          <a:lstStyle/>
          <a:p>
            <a:pPr algn="ctr"/>
            <a:r>
              <a:rPr lang="en-GB" sz="3200" dirty="0">
                <a:solidFill>
                  <a:schemeClr val="bg1"/>
                </a:solidFill>
                <a:latin typeface="Times New Roman" panose="02020603050405020304" pitchFamily="18" charset="0"/>
                <a:cs typeface="Times New Roman" panose="02020603050405020304" pitchFamily="18" charset="0"/>
              </a:rPr>
              <a:t>RISK MANAGEMENT INSIGHT</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4" name="Graphic 3" descr="Train outline">
            <a:extLst>
              <a:ext uri="{FF2B5EF4-FFF2-40B4-BE49-F238E27FC236}">
                <a16:creationId xmlns:a16="http://schemas.microsoft.com/office/drawing/2014/main" id="{17A8CFA2-FE88-FEE5-3DEF-041D050D06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7648" y="4068954"/>
            <a:ext cx="914400" cy="914400"/>
          </a:xfrm>
          <a:prstGeom prst="rect">
            <a:avLst/>
          </a:prstGeom>
        </p:spPr>
      </p:pic>
      <p:pic>
        <p:nvPicPr>
          <p:cNvPr id="3" name="Picture 2" descr="BMT - Maritime London">
            <a:extLst>
              <a:ext uri="{FF2B5EF4-FFF2-40B4-BE49-F238E27FC236}">
                <a16:creationId xmlns:a16="http://schemas.microsoft.com/office/drawing/2014/main" id="{24388D20-CB94-1735-CBF7-D7691CCF2E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company name&#10;&#10;Description automatically generated">
            <a:extLst>
              <a:ext uri="{FF2B5EF4-FFF2-40B4-BE49-F238E27FC236}">
                <a16:creationId xmlns:a16="http://schemas.microsoft.com/office/drawing/2014/main" id="{57FFB659-0C8E-2759-06C2-F965A72FE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0564C2FC-BBD7-59DB-1CEA-831E46C511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spTree>
    <p:extLst>
      <p:ext uri="{BB962C8B-B14F-4D97-AF65-F5344CB8AC3E}">
        <p14:creationId xmlns:p14="http://schemas.microsoft.com/office/powerpoint/2010/main" val="193568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632119" y="432335"/>
            <a:ext cx="3171933" cy="793207"/>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DASHBOARD</a:t>
            </a:r>
            <a:endPar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4" name="Straight Arrow Connector 3">
            <a:extLst>
              <a:ext uri="{FF2B5EF4-FFF2-40B4-BE49-F238E27FC236}">
                <a16:creationId xmlns:a16="http://schemas.microsoft.com/office/drawing/2014/main" id="{5515B0BB-8992-E0DB-8B32-E004EF56235E}"/>
              </a:ext>
            </a:extLst>
          </p:cNvPr>
          <p:cNvCxnSpPr/>
          <p:nvPr/>
        </p:nvCxnSpPr>
        <p:spPr>
          <a:xfrm flipV="1">
            <a:off x="847595" y="1078283"/>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pic>
        <p:nvPicPr>
          <p:cNvPr id="3" name="Picture 2" descr="BMT - Maritime London">
            <a:extLst>
              <a:ext uri="{FF2B5EF4-FFF2-40B4-BE49-F238E27FC236}">
                <a16:creationId xmlns:a16="http://schemas.microsoft.com/office/drawing/2014/main" id="{AF2E14E3-804A-F654-1465-BBE3C81CC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mpany name&#10;&#10;Description automatically generated">
            <a:extLst>
              <a:ext uri="{FF2B5EF4-FFF2-40B4-BE49-F238E27FC236}">
                <a16:creationId xmlns:a16="http://schemas.microsoft.com/office/drawing/2014/main" id="{7052E0B7-F76D-AD8C-D382-2F9D5487B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spTree>
    <p:extLst>
      <p:ext uri="{BB962C8B-B14F-4D97-AF65-F5344CB8AC3E}">
        <p14:creationId xmlns:p14="http://schemas.microsoft.com/office/powerpoint/2010/main" val="3663055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729243" y="401512"/>
            <a:ext cx="4756935" cy="793207"/>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JUDGE’S QUESTIONS</a:t>
            </a:r>
            <a:endPar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4" name="Straight Arrow Connector 3">
            <a:extLst>
              <a:ext uri="{FF2B5EF4-FFF2-40B4-BE49-F238E27FC236}">
                <a16:creationId xmlns:a16="http://schemas.microsoft.com/office/drawing/2014/main" id="{5515B0BB-8992-E0DB-8B32-E004EF56235E}"/>
              </a:ext>
            </a:extLst>
          </p:cNvPr>
          <p:cNvCxnSpPr/>
          <p:nvPr/>
        </p:nvCxnSpPr>
        <p:spPr>
          <a:xfrm flipV="1">
            <a:off x="847595" y="1078283"/>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pic>
        <p:nvPicPr>
          <p:cNvPr id="5" name="Picture 4" descr="BMT - Maritime London">
            <a:extLst>
              <a:ext uri="{FF2B5EF4-FFF2-40B4-BE49-F238E27FC236}">
                <a16:creationId xmlns:a16="http://schemas.microsoft.com/office/drawing/2014/main" id="{0CA9DBF6-C964-0FF4-F584-FBEBB1106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mpany name&#10;&#10;Description automatically generated">
            <a:extLst>
              <a:ext uri="{FF2B5EF4-FFF2-40B4-BE49-F238E27FC236}">
                <a16:creationId xmlns:a16="http://schemas.microsoft.com/office/drawing/2014/main" id="{DFC92B27-D124-E4F4-FCED-24B54BBF0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sp>
        <p:nvSpPr>
          <p:cNvPr id="24" name="Google Shape;3860;p91">
            <a:extLst>
              <a:ext uri="{FF2B5EF4-FFF2-40B4-BE49-F238E27FC236}">
                <a16:creationId xmlns:a16="http://schemas.microsoft.com/office/drawing/2014/main" id="{901EB47F-ABBC-26D7-1BE8-99397605D881}"/>
              </a:ext>
            </a:extLst>
          </p:cNvPr>
          <p:cNvSpPr txBox="1"/>
          <p:nvPr/>
        </p:nvSpPr>
        <p:spPr>
          <a:xfrm>
            <a:off x="894643" y="3066859"/>
            <a:ext cx="2806700" cy="930427"/>
          </a:xfrm>
          <a:prstGeom prst="rect">
            <a:avLst/>
          </a:prstGeom>
          <a:noFill/>
          <a:ln>
            <a:noFill/>
          </a:ln>
        </p:spPr>
        <p:txBody>
          <a:bodyPr spcFirstLastPara="1" wrap="square" lIns="0" tIns="0" rIns="0" bIns="0" anchor="t" anchorCtr="0">
            <a:noAutofit/>
          </a:bodyPr>
          <a:lstStyle/>
          <a:p>
            <a:pPr algn="ctr"/>
            <a:r>
              <a:rPr lang="en-GB" b="0" i="0" dirty="0">
                <a:effectLst/>
                <a:latin typeface="Lato" panose="020F0502020204030203" pitchFamily="34" charset="0"/>
                <a:ea typeface="Lato" panose="020F0502020204030203" pitchFamily="34" charset="0"/>
                <a:cs typeface="Lato" panose="020F0502020204030203" pitchFamily="34" charset="0"/>
              </a:rPr>
              <a:t>How have you minimised the number of redundant risks in the register?</a:t>
            </a:r>
          </a:p>
        </p:txBody>
      </p:sp>
      <p:cxnSp>
        <p:nvCxnSpPr>
          <p:cNvPr id="29" name="Google Shape;3865;p91">
            <a:extLst>
              <a:ext uri="{FF2B5EF4-FFF2-40B4-BE49-F238E27FC236}">
                <a16:creationId xmlns:a16="http://schemas.microsoft.com/office/drawing/2014/main" id="{280CE12D-A835-343B-7916-34E773EF340B}"/>
              </a:ext>
            </a:extLst>
          </p:cNvPr>
          <p:cNvCxnSpPr/>
          <p:nvPr/>
        </p:nvCxnSpPr>
        <p:spPr>
          <a:xfrm>
            <a:off x="4174708" y="2312873"/>
            <a:ext cx="0" cy="2438400"/>
          </a:xfrm>
          <a:prstGeom prst="straightConnector1">
            <a:avLst/>
          </a:prstGeom>
          <a:noFill/>
          <a:ln w="9525" cap="flat" cmpd="sng">
            <a:solidFill>
              <a:srgbClr val="AAAFB4"/>
            </a:solidFill>
            <a:prstDash val="solid"/>
            <a:miter lim="800000"/>
            <a:headEnd type="none" w="sm" len="sm"/>
            <a:tailEnd type="none" w="sm" len="sm"/>
          </a:ln>
        </p:spPr>
      </p:cxnSp>
      <p:cxnSp>
        <p:nvCxnSpPr>
          <p:cNvPr id="30" name="Google Shape;3866;p91">
            <a:extLst>
              <a:ext uri="{FF2B5EF4-FFF2-40B4-BE49-F238E27FC236}">
                <a16:creationId xmlns:a16="http://schemas.microsoft.com/office/drawing/2014/main" id="{35D868E7-EA2E-95A6-1094-F42E1883CD22}"/>
              </a:ext>
            </a:extLst>
          </p:cNvPr>
          <p:cNvCxnSpPr/>
          <p:nvPr/>
        </p:nvCxnSpPr>
        <p:spPr>
          <a:xfrm>
            <a:off x="7979064" y="2312873"/>
            <a:ext cx="0" cy="2438400"/>
          </a:xfrm>
          <a:prstGeom prst="straightConnector1">
            <a:avLst/>
          </a:prstGeom>
          <a:noFill/>
          <a:ln w="9525" cap="flat" cmpd="sng">
            <a:solidFill>
              <a:srgbClr val="AAAFB4"/>
            </a:solidFill>
            <a:prstDash val="solid"/>
            <a:miter lim="800000"/>
            <a:headEnd type="none" w="sm" len="sm"/>
            <a:tailEnd type="none" w="sm" len="sm"/>
          </a:ln>
        </p:spPr>
      </p:cxnSp>
      <p:sp>
        <p:nvSpPr>
          <p:cNvPr id="31" name="Google Shape;3867;p91">
            <a:extLst>
              <a:ext uri="{FF2B5EF4-FFF2-40B4-BE49-F238E27FC236}">
                <a16:creationId xmlns:a16="http://schemas.microsoft.com/office/drawing/2014/main" id="{D12FB79D-A2CB-57A9-8B25-57970ED1D73C}"/>
              </a:ext>
            </a:extLst>
          </p:cNvPr>
          <p:cNvSpPr txBox="1"/>
          <p:nvPr/>
        </p:nvSpPr>
        <p:spPr>
          <a:xfrm>
            <a:off x="8376013" y="3066858"/>
            <a:ext cx="2806700" cy="930427"/>
          </a:xfrm>
          <a:prstGeom prst="rect">
            <a:avLst/>
          </a:prstGeom>
          <a:noFill/>
          <a:ln>
            <a:noFill/>
          </a:ln>
        </p:spPr>
        <p:txBody>
          <a:bodyPr spcFirstLastPara="1" wrap="square" lIns="0" tIns="0" rIns="0" bIns="0" anchor="t" anchorCtr="0">
            <a:noAutofit/>
          </a:bodyPr>
          <a:lstStyle/>
          <a:p>
            <a:pPr algn="ctr"/>
            <a:r>
              <a:rPr lang="en-GB" dirty="0">
                <a:latin typeface="Lato" panose="020F0502020204030203" pitchFamily="34" charset="0"/>
                <a:ea typeface="Lato" panose="020F0502020204030203" pitchFamily="34" charset="0"/>
                <a:cs typeface="Lato" panose="020F0502020204030203" pitchFamily="34" charset="0"/>
              </a:rPr>
              <a:t>How have you presented the impact of risks being realised against project milestones / objectives being achieved?</a:t>
            </a:r>
          </a:p>
        </p:txBody>
      </p:sp>
      <p:sp>
        <p:nvSpPr>
          <p:cNvPr id="36" name="Google Shape;3872;p91">
            <a:extLst>
              <a:ext uri="{FF2B5EF4-FFF2-40B4-BE49-F238E27FC236}">
                <a16:creationId xmlns:a16="http://schemas.microsoft.com/office/drawing/2014/main" id="{263F0105-112A-3DAB-082C-3BC8A35D8F70}"/>
              </a:ext>
            </a:extLst>
          </p:cNvPr>
          <p:cNvSpPr txBox="1"/>
          <p:nvPr/>
        </p:nvSpPr>
        <p:spPr>
          <a:xfrm>
            <a:off x="4698998" y="3066858"/>
            <a:ext cx="2806700" cy="930427"/>
          </a:xfrm>
          <a:prstGeom prst="rect">
            <a:avLst/>
          </a:prstGeom>
          <a:noFill/>
          <a:ln>
            <a:noFill/>
          </a:ln>
        </p:spPr>
        <p:txBody>
          <a:bodyPr spcFirstLastPara="1" wrap="square" lIns="0" tIns="0" rIns="0" bIns="0" anchor="t" anchorCtr="0">
            <a:noAutofit/>
          </a:bodyPr>
          <a:lstStyle/>
          <a:p>
            <a:pPr algn="ctr"/>
            <a:r>
              <a:rPr lang="en-GB" dirty="0">
                <a:latin typeface="Lato" panose="020F0502020204030203" pitchFamily="34" charset="0"/>
                <a:ea typeface="Lato" panose="020F0502020204030203" pitchFamily="34" charset="0"/>
                <a:cs typeface="Lato" panose="020F0502020204030203" pitchFamily="34" charset="0"/>
              </a:rPr>
              <a:t>Have you found any data quality issues and how have you addressed them?</a:t>
            </a:r>
          </a:p>
        </p:txBody>
      </p:sp>
      <p:sp>
        <p:nvSpPr>
          <p:cNvPr id="41" name="TextBox 40">
            <a:extLst>
              <a:ext uri="{FF2B5EF4-FFF2-40B4-BE49-F238E27FC236}">
                <a16:creationId xmlns:a16="http://schemas.microsoft.com/office/drawing/2014/main" id="{4A8C66BE-6614-B02F-0428-8400F2700F65}"/>
              </a:ext>
            </a:extLst>
          </p:cNvPr>
          <p:cNvSpPr txBox="1"/>
          <p:nvPr/>
        </p:nvSpPr>
        <p:spPr>
          <a:xfrm>
            <a:off x="1017444" y="2082040"/>
            <a:ext cx="2279607" cy="461665"/>
          </a:xfrm>
          <a:prstGeom prst="rect">
            <a:avLst/>
          </a:prstGeom>
          <a:noFill/>
        </p:spPr>
        <p:txBody>
          <a:bodyPr wrap="square" rtlCol="0">
            <a:spAutoFit/>
          </a:bodyPr>
          <a:lstStyle/>
          <a:p>
            <a:pPr algn="ctr"/>
            <a:r>
              <a:rPr lang="en-GB" sz="2400" b="1" dirty="0">
                <a:solidFill>
                  <a:srgbClr val="002060"/>
                </a:solidFill>
              </a:rPr>
              <a:t>Question 1</a:t>
            </a:r>
          </a:p>
        </p:txBody>
      </p:sp>
      <p:sp>
        <p:nvSpPr>
          <p:cNvPr id="42" name="TextBox 41">
            <a:extLst>
              <a:ext uri="{FF2B5EF4-FFF2-40B4-BE49-F238E27FC236}">
                <a16:creationId xmlns:a16="http://schemas.microsoft.com/office/drawing/2014/main" id="{9AF7F0D4-5264-E820-E9CB-B6B726378DF2}"/>
              </a:ext>
            </a:extLst>
          </p:cNvPr>
          <p:cNvSpPr txBox="1"/>
          <p:nvPr/>
        </p:nvSpPr>
        <p:spPr>
          <a:xfrm>
            <a:off x="8945132" y="2048144"/>
            <a:ext cx="2229424" cy="461665"/>
          </a:xfrm>
          <a:prstGeom prst="rect">
            <a:avLst/>
          </a:prstGeom>
          <a:noFill/>
        </p:spPr>
        <p:txBody>
          <a:bodyPr wrap="square" rtlCol="0">
            <a:spAutoFit/>
          </a:bodyPr>
          <a:lstStyle/>
          <a:p>
            <a:r>
              <a:rPr lang="en-GB" sz="2400" b="1" dirty="0">
                <a:solidFill>
                  <a:srgbClr val="002060"/>
                </a:solidFill>
              </a:rPr>
              <a:t>Question 3</a:t>
            </a:r>
          </a:p>
        </p:txBody>
      </p:sp>
      <p:sp>
        <p:nvSpPr>
          <p:cNvPr id="43" name="TextBox 42">
            <a:extLst>
              <a:ext uri="{FF2B5EF4-FFF2-40B4-BE49-F238E27FC236}">
                <a16:creationId xmlns:a16="http://schemas.microsoft.com/office/drawing/2014/main" id="{B6220B42-9240-FDB7-47D4-204A516E3AB0}"/>
              </a:ext>
            </a:extLst>
          </p:cNvPr>
          <p:cNvSpPr txBox="1"/>
          <p:nvPr/>
        </p:nvSpPr>
        <p:spPr>
          <a:xfrm>
            <a:off x="5316574" y="2048145"/>
            <a:ext cx="1870364" cy="461665"/>
          </a:xfrm>
          <a:prstGeom prst="rect">
            <a:avLst/>
          </a:prstGeom>
          <a:noFill/>
        </p:spPr>
        <p:txBody>
          <a:bodyPr wrap="square" rtlCol="0">
            <a:spAutoFit/>
          </a:bodyPr>
          <a:lstStyle/>
          <a:p>
            <a:r>
              <a:rPr lang="en-GB" sz="2400" b="1" dirty="0">
                <a:solidFill>
                  <a:srgbClr val="002060"/>
                </a:solidFill>
              </a:rPr>
              <a:t>Question 2</a:t>
            </a:r>
          </a:p>
        </p:txBody>
      </p:sp>
      <p:pic>
        <p:nvPicPr>
          <p:cNvPr id="3" name="Picture 2" descr="Diagram&#10;&#10;Description automatically generated with medium confidence">
            <a:extLst>
              <a:ext uri="{FF2B5EF4-FFF2-40B4-BE49-F238E27FC236}">
                <a16:creationId xmlns:a16="http://schemas.microsoft.com/office/drawing/2014/main" id="{49F18D62-3D1D-7705-95BE-1BA4CD0B91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spTree>
    <p:extLst>
      <p:ext uri="{BB962C8B-B14F-4D97-AF65-F5344CB8AC3E}">
        <p14:creationId xmlns:p14="http://schemas.microsoft.com/office/powerpoint/2010/main" val="1284057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543931" y="334078"/>
            <a:ext cx="5009819" cy="532574"/>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SOLUTION BENEFITS</a:t>
            </a:r>
            <a:endParaRPr lang="en-US" dirty="0">
              <a:solidFill>
                <a:schemeClr val="tx1">
                  <a:lumMod val="50000"/>
                  <a:lumOff val="50000"/>
                </a:schemeClr>
              </a:solidFill>
            </a:endParaRPr>
          </a:p>
        </p:txBody>
      </p:sp>
      <p:cxnSp>
        <p:nvCxnSpPr>
          <p:cNvPr id="4" name="Straight Arrow Connector 3">
            <a:extLst>
              <a:ext uri="{FF2B5EF4-FFF2-40B4-BE49-F238E27FC236}">
                <a16:creationId xmlns:a16="http://schemas.microsoft.com/office/drawing/2014/main" id="{5515B0BB-8992-E0DB-8B32-E004EF56235E}"/>
              </a:ext>
            </a:extLst>
          </p:cNvPr>
          <p:cNvCxnSpPr/>
          <p:nvPr/>
        </p:nvCxnSpPr>
        <p:spPr>
          <a:xfrm flipV="1">
            <a:off x="850523" y="889548"/>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56" name="Google Shape;850;p42">
            <a:extLst>
              <a:ext uri="{FF2B5EF4-FFF2-40B4-BE49-F238E27FC236}">
                <a16:creationId xmlns:a16="http://schemas.microsoft.com/office/drawing/2014/main" id="{F29FF29F-0832-E7C7-1473-873B3AE1D393}"/>
              </a:ext>
            </a:extLst>
          </p:cNvPr>
          <p:cNvSpPr txBox="1"/>
          <p:nvPr/>
        </p:nvSpPr>
        <p:spPr>
          <a:xfrm>
            <a:off x="7419363" y="2612748"/>
            <a:ext cx="171252" cy="205184"/>
          </a:xfrm>
          <a:prstGeom prst="rect">
            <a:avLst/>
          </a:prstGeom>
          <a:noFill/>
          <a:ln>
            <a:noFill/>
          </a:ln>
        </p:spPr>
        <p:txBody>
          <a:bodyPr spcFirstLastPara="1" wrap="square" lIns="0" tIns="0" rIns="0" bIns="0" anchor="t" anchorCtr="0">
            <a:noAutofit/>
          </a:bodyPr>
          <a:lstStyle/>
          <a:p>
            <a:pPr algn="ctr"/>
            <a:r>
              <a:rPr lang="en-US" sz="1333" b="1">
                <a:solidFill>
                  <a:schemeClr val="lt1"/>
                </a:solidFill>
                <a:latin typeface="Lato" panose="020F0502020204030203" pitchFamily="34" charset="0"/>
                <a:ea typeface="Lato" panose="020F0502020204030203" pitchFamily="34" charset="0"/>
                <a:cs typeface="Lato" panose="020F0502020204030203" pitchFamily="34" charset="0"/>
                <a:sym typeface="Lato"/>
              </a:rPr>
              <a:t>4</a:t>
            </a:r>
          </a:p>
        </p:txBody>
      </p:sp>
      <p:sp>
        <p:nvSpPr>
          <p:cNvPr id="57" name="Google Shape;851;p42">
            <a:extLst>
              <a:ext uri="{FF2B5EF4-FFF2-40B4-BE49-F238E27FC236}">
                <a16:creationId xmlns:a16="http://schemas.microsoft.com/office/drawing/2014/main" id="{851AA1DF-AE0D-04B0-B6BA-7A32C3E0DE78}"/>
              </a:ext>
            </a:extLst>
          </p:cNvPr>
          <p:cNvSpPr txBox="1"/>
          <p:nvPr/>
        </p:nvSpPr>
        <p:spPr>
          <a:xfrm>
            <a:off x="5323863" y="2612748"/>
            <a:ext cx="171252" cy="205184"/>
          </a:xfrm>
          <a:prstGeom prst="rect">
            <a:avLst/>
          </a:prstGeom>
          <a:noFill/>
          <a:ln>
            <a:noFill/>
          </a:ln>
        </p:spPr>
        <p:txBody>
          <a:bodyPr spcFirstLastPara="1" wrap="square" lIns="0" tIns="0" rIns="0" bIns="0" anchor="t" anchorCtr="0">
            <a:noAutofit/>
          </a:bodyPr>
          <a:lstStyle/>
          <a:p>
            <a:pPr algn="ctr"/>
            <a:r>
              <a:rPr lang="en-US" sz="1333" b="1">
                <a:solidFill>
                  <a:schemeClr val="lt1"/>
                </a:solidFill>
                <a:latin typeface="Lato" panose="020F0502020204030203" pitchFamily="34" charset="0"/>
                <a:ea typeface="Lato" panose="020F0502020204030203" pitchFamily="34" charset="0"/>
                <a:cs typeface="Lato" panose="020F0502020204030203" pitchFamily="34" charset="0"/>
                <a:sym typeface="Lato"/>
              </a:rPr>
              <a:t>2</a:t>
            </a:r>
          </a:p>
        </p:txBody>
      </p:sp>
      <p:sp>
        <p:nvSpPr>
          <p:cNvPr id="59" name="Google Shape;853;p42">
            <a:extLst>
              <a:ext uri="{FF2B5EF4-FFF2-40B4-BE49-F238E27FC236}">
                <a16:creationId xmlns:a16="http://schemas.microsoft.com/office/drawing/2014/main" id="{C06C2849-CE42-A0FE-99D2-409612ABDF1F}"/>
              </a:ext>
            </a:extLst>
          </p:cNvPr>
          <p:cNvSpPr txBox="1"/>
          <p:nvPr/>
        </p:nvSpPr>
        <p:spPr>
          <a:xfrm>
            <a:off x="5241493" y="1030536"/>
            <a:ext cx="2353056" cy="205184"/>
          </a:xfrm>
          <a:prstGeom prst="rect">
            <a:avLst/>
          </a:prstGeom>
          <a:noFill/>
          <a:ln>
            <a:noFill/>
          </a:ln>
        </p:spPr>
        <p:txBody>
          <a:bodyPr spcFirstLastPara="1" wrap="square" lIns="0" tIns="0" rIns="0" bIns="0" anchor="t" anchorCtr="0">
            <a:noAutofit/>
          </a:bodyPr>
          <a:lstStyle/>
          <a:p>
            <a:pPr algn="ctr"/>
            <a:r>
              <a:rPr lang="en-US" sz="1300" b="1" dirty="0">
                <a:solidFill>
                  <a:schemeClr val="accent1"/>
                </a:solidFill>
                <a:latin typeface="Lato"/>
                <a:ea typeface="Lato"/>
                <a:cs typeface="Lato"/>
                <a:sym typeface="Lato"/>
              </a:rPr>
              <a:t>REDUCE BURDEN</a:t>
            </a:r>
          </a:p>
        </p:txBody>
      </p:sp>
      <p:sp>
        <p:nvSpPr>
          <p:cNvPr id="67" name="Google Shape;861;p42">
            <a:extLst>
              <a:ext uri="{FF2B5EF4-FFF2-40B4-BE49-F238E27FC236}">
                <a16:creationId xmlns:a16="http://schemas.microsoft.com/office/drawing/2014/main" id="{954B88ED-C821-97E4-8E46-265A70D84417}"/>
              </a:ext>
            </a:extLst>
          </p:cNvPr>
          <p:cNvSpPr txBox="1"/>
          <p:nvPr/>
        </p:nvSpPr>
        <p:spPr>
          <a:xfrm>
            <a:off x="3002597" y="2520174"/>
            <a:ext cx="2347684" cy="205184"/>
          </a:xfrm>
          <a:prstGeom prst="rect">
            <a:avLst/>
          </a:prstGeom>
          <a:noFill/>
          <a:ln>
            <a:noFill/>
          </a:ln>
        </p:spPr>
        <p:txBody>
          <a:bodyPr spcFirstLastPara="1" wrap="square" lIns="0" tIns="0" rIns="0" bIns="0" anchor="t" anchorCtr="0">
            <a:noAutofit/>
          </a:bodyPr>
          <a:lstStyle/>
          <a:p>
            <a:pPr algn="r"/>
            <a:r>
              <a:rPr lang="en-US" sz="14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rPr>
              <a:t>OVERALL IMPROVEMENTS</a:t>
            </a:r>
            <a:endParaRPr lang="en-GB" sz="14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69" name="Google Shape;863;p42">
            <a:extLst>
              <a:ext uri="{FF2B5EF4-FFF2-40B4-BE49-F238E27FC236}">
                <a16:creationId xmlns:a16="http://schemas.microsoft.com/office/drawing/2014/main" id="{0432C407-1E5F-01F9-8C9D-DE0878736947}"/>
              </a:ext>
            </a:extLst>
          </p:cNvPr>
          <p:cNvSpPr txBox="1"/>
          <p:nvPr/>
        </p:nvSpPr>
        <p:spPr>
          <a:xfrm>
            <a:off x="7534076" y="2493379"/>
            <a:ext cx="1718288" cy="181466"/>
          </a:xfrm>
          <a:prstGeom prst="rect">
            <a:avLst/>
          </a:prstGeom>
          <a:noFill/>
          <a:ln>
            <a:noFill/>
          </a:ln>
        </p:spPr>
        <p:txBody>
          <a:bodyPr spcFirstLastPara="1" wrap="square" lIns="0" tIns="0" rIns="0" bIns="0" anchor="t" anchorCtr="0">
            <a:noAutofit/>
          </a:bodyPr>
          <a:lstStyle/>
          <a:p>
            <a:pPr algn="ctr"/>
            <a:r>
              <a:rPr lang="en-US" sz="14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rPr>
              <a:t>IMPROVE CLARITY</a:t>
            </a:r>
          </a:p>
        </p:txBody>
      </p:sp>
      <p:sp>
        <p:nvSpPr>
          <p:cNvPr id="71" name="Google Shape;865;p42">
            <a:extLst>
              <a:ext uri="{FF2B5EF4-FFF2-40B4-BE49-F238E27FC236}">
                <a16:creationId xmlns:a16="http://schemas.microsoft.com/office/drawing/2014/main" id="{F405B1F1-7F98-A59B-ECED-A23890A9B058}"/>
              </a:ext>
            </a:extLst>
          </p:cNvPr>
          <p:cNvSpPr txBox="1"/>
          <p:nvPr/>
        </p:nvSpPr>
        <p:spPr>
          <a:xfrm>
            <a:off x="7848087" y="1028675"/>
            <a:ext cx="1718288" cy="361997"/>
          </a:xfrm>
          <a:prstGeom prst="rect">
            <a:avLst/>
          </a:prstGeom>
          <a:noFill/>
          <a:ln>
            <a:noFill/>
          </a:ln>
        </p:spPr>
        <p:txBody>
          <a:bodyPr spcFirstLastPara="1" wrap="square" lIns="0" tIns="0" rIns="0" bIns="0" anchor="t" anchorCtr="0">
            <a:noAutofit/>
          </a:bodyPr>
          <a:lstStyle/>
          <a:p>
            <a:r>
              <a:rPr lang="en-US" sz="14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rPr>
              <a:t>OVERALL BENEFIT</a:t>
            </a:r>
          </a:p>
        </p:txBody>
      </p:sp>
      <p:sp>
        <p:nvSpPr>
          <p:cNvPr id="91" name="Google Shape;853;p42">
            <a:extLst>
              <a:ext uri="{FF2B5EF4-FFF2-40B4-BE49-F238E27FC236}">
                <a16:creationId xmlns:a16="http://schemas.microsoft.com/office/drawing/2014/main" id="{0AAF295F-887C-EA8A-44E7-D41F4CA90DCE}"/>
              </a:ext>
            </a:extLst>
          </p:cNvPr>
          <p:cNvSpPr txBox="1"/>
          <p:nvPr/>
        </p:nvSpPr>
        <p:spPr>
          <a:xfrm>
            <a:off x="2984530" y="1019310"/>
            <a:ext cx="2353056" cy="205184"/>
          </a:xfrm>
          <a:prstGeom prst="rect">
            <a:avLst/>
          </a:prstGeom>
          <a:noFill/>
          <a:ln>
            <a:noFill/>
          </a:ln>
        </p:spPr>
        <p:txBody>
          <a:bodyPr spcFirstLastPara="1" wrap="square" lIns="0" tIns="0" rIns="0" bIns="0" anchor="t" anchorCtr="0">
            <a:noAutofit/>
          </a:bodyPr>
          <a:lstStyle/>
          <a:p>
            <a:pPr algn="ctr"/>
            <a:r>
              <a:rPr lang="en-US" sz="13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rPr>
              <a:t>DECISION MAKING POWER</a:t>
            </a:r>
          </a:p>
        </p:txBody>
      </p:sp>
      <p:pic>
        <p:nvPicPr>
          <p:cNvPr id="3" name="Picture 2" descr="BMT - Maritime London">
            <a:extLst>
              <a:ext uri="{FF2B5EF4-FFF2-40B4-BE49-F238E27FC236}">
                <a16:creationId xmlns:a16="http://schemas.microsoft.com/office/drawing/2014/main" id="{1CBFA86A-1A31-A091-F2A1-A9353D299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mpany name&#10;&#10;Description automatically generated">
            <a:extLst>
              <a:ext uri="{FF2B5EF4-FFF2-40B4-BE49-F238E27FC236}">
                <a16:creationId xmlns:a16="http://schemas.microsoft.com/office/drawing/2014/main" id="{27061D07-8CAD-8E9C-56F4-24C384220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3462CFD4-CD39-5325-A9B0-9C7DCD752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graphicFrame>
        <p:nvGraphicFramePr>
          <p:cNvPr id="25" name="Table 24">
            <a:extLst>
              <a:ext uri="{FF2B5EF4-FFF2-40B4-BE49-F238E27FC236}">
                <a16:creationId xmlns:a16="http://schemas.microsoft.com/office/drawing/2014/main" id="{80796317-A05A-3E26-B92B-0A5647344CA5}"/>
              </a:ext>
            </a:extLst>
          </p:cNvPr>
          <p:cNvGraphicFramePr>
            <a:graphicFrameLocks noGrp="1"/>
          </p:cNvGraphicFramePr>
          <p:nvPr>
            <p:extLst>
              <p:ext uri="{D42A27DB-BD31-4B8C-83A1-F6EECF244321}">
                <p14:modId xmlns:p14="http://schemas.microsoft.com/office/powerpoint/2010/main" val="3865738590"/>
              </p:ext>
            </p:extLst>
          </p:nvPr>
        </p:nvGraphicFramePr>
        <p:xfrm>
          <a:off x="271840" y="2732406"/>
          <a:ext cx="11666307" cy="3158400"/>
        </p:xfrm>
        <a:graphic>
          <a:graphicData uri="http://schemas.openxmlformats.org/drawingml/2006/table">
            <a:tbl>
              <a:tblPr>
                <a:tableStyleId>{93296810-A885-4BE3-A3E7-6D5BEEA58F35}</a:tableStyleId>
              </a:tblPr>
              <a:tblGrid>
                <a:gridCol w="1880107">
                  <a:extLst>
                    <a:ext uri="{9D8B030D-6E8A-4147-A177-3AD203B41FA5}">
                      <a16:colId xmlns:a16="http://schemas.microsoft.com/office/drawing/2014/main" val="1444648512"/>
                    </a:ext>
                  </a:extLst>
                </a:gridCol>
                <a:gridCol w="3398656">
                  <a:extLst>
                    <a:ext uri="{9D8B030D-6E8A-4147-A177-3AD203B41FA5}">
                      <a16:colId xmlns:a16="http://schemas.microsoft.com/office/drawing/2014/main" val="3093474297"/>
                    </a:ext>
                  </a:extLst>
                </a:gridCol>
                <a:gridCol w="1596886">
                  <a:extLst>
                    <a:ext uri="{9D8B030D-6E8A-4147-A177-3AD203B41FA5}">
                      <a16:colId xmlns:a16="http://schemas.microsoft.com/office/drawing/2014/main" val="92369660"/>
                    </a:ext>
                  </a:extLst>
                </a:gridCol>
                <a:gridCol w="1596886">
                  <a:extLst>
                    <a:ext uri="{9D8B030D-6E8A-4147-A177-3AD203B41FA5}">
                      <a16:colId xmlns:a16="http://schemas.microsoft.com/office/drawing/2014/main" val="1268087909"/>
                    </a:ext>
                  </a:extLst>
                </a:gridCol>
                <a:gridCol w="1596886">
                  <a:extLst>
                    <a:ext uri="{9D8B030D-6E8A-4147-A177-3AD203B41FA5}">
                      <a16:colId xmlns:a16="http://schemas.microsoft.com/office/drawing/2014/main" val="3903635283"/>
                    </a:ext>
                  </a:extLst>
                </a:gridCol>
                <a:gridCol w="1596886">
                  <a:extLst>
                    <a:ext uri="{9D8B030D-6E8A-4147-A177-3AD203B41FA5}">
                      <a16:colId xmlns:a16="http://schemas.microsoft.com/office/drawing/2014/main" val="420649742"/>
                    </a:ext>
                  </a:extLst>
                </a:gridCol>
              </a:tblGrid>
              <a:tr h="254574">
                <a:tc>
                  <a:txBody>
                    <a:bodyPr/>
                    <a:lstStyle/>
                    <a:p>
                      <a:pPr algn="ctr" fontAlgn="b"/>
                      <a:r>
                        <a:rPr lang="en-GB" sz="16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Risk Owner</a:t>
                      </a:r>
                      <a:endParaRPr lang="en-GB" sz="16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solidFill>
                      <a:schemeClr val="accent6">
                        <a:lumMod val="50000"/>
                      </a:schemeClr>
                    </a:solidFill>
                  </a:tcPr>
                </a:tc>
                <a:tc>
                  <a:txBody>
                    <a:bodyPr/>
                    <a:lstStyle/>
                    <a:p>
                      <a:pPr algn="ctr" fontAlgn="b"/>
                      <a:r>
                        <a:rPr lang="en-GB" sz="16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Requirement</a:t>
                      </a:r>
                      <a:endParaRPr lang="en-GB" sz="16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solidFill>
                      <a:schemeClr val="accent6">
                        <a:lumMod val="50000"/>
                      </a:schemeClr>
                    </a:solidFill>
                  </a:tcPr>
                </a:tc>
                <a:tc>
                  <a:txBody>
                    <a:bodyPr/>
                    <a:lstStyle/>
                    <a:p>
                      <a:pPr algn="ctr" fontAlgn="b"/>
                      <a:r>
                        <a:rPr lang="en-GB" sz="16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MS Forms</a:t>
                      </a:r>
                      <a:endParaRPr lang="en-GB" sz="16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solidFill>
                      <a:schemeClr val="accent6">
                        <a:lumMod val="50000"/>
                      </a:schemeClr>
                    </a:solidFill>
                  </a:tcPr>
                </a:tc>
                <a:tc>
                  <a:txBody>
                    <a:bodyPr/>
                    <a:lstStyle/>
                    <a:p>
                      <a:pPr algn="ctr" fontAlgn="b"/>
                      <a:r>
                        <a:rPr lang="en-GB" sz="16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Power App</a:t>
                      </a:r>
                      <a:endParaRPr lang="en-GB" sz="16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solidFill>
                      <a:schemeClr val="accent6">
                        <a:lumMod val="50000"/>
                      </a:schemeClr>
                    </a:solidFill>
                  </a:tcPr>
                </a:tc>
                <a:tc>
                  <a:txBody>
                    <a:bodyPr/>
                    <a:lstStyle/>
                    <a:p>
                      <a:pPr algn="ctr" fontAlgn="b"/>
                      <a:r>
                        <a:rPr lang="en-GB" sz="16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Power BI</a:t>
                      </a:r>
                      <a:endParaRPr lang="en-GB" sz="16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solidFill>
                      <a:schemeClr val="accent6">
                        <a:lumMod val="50000"/>
                      </a:schemeClr>
                    </a:solidFill>
                  </a:tcPr>
                </a:tc>
                <a:tc>
                  <a:txBody>
                    <a:bodyPr/>
                    <a:lstStyle/>
                    <a:p>
                      <a:pPr algn="ctr" fontAlgn="b"/>
                      <a:r>
                        <a:rPr lang="en-GB" sz="14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Power Automate</a:t>
                      </a:r>
                      <a:endParaRPr lang="en-GB" sz="14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ctr">
                    <a:solidFill>
                      <a:schemeClr val="accent6">
                        <a:lumMod val="50000"/>
                      </a:schemeClr>
                    </a:solidFill>
                  </a:tcPr>
                </a:tc>
                <a:extLst>
                  <a:ext uri="{0D108BD9-81ED-4DB2-BD59-A6C34878D82A}">
                    <a16:rowId xmlns:a16="http://schemas.microsoft.com/office/drawing/2014/main" val="1079533583"/>
                  </a:ext>
                </a:extLst>
              </a:tr>
              <a:tr h="254574">
                <a:tc rowSpan="3">
                  <a:txBody>
                    <a:bodyPr/>
                    <a:lstStyle/>
                    <a:p>
                      <a:pPr marL="0" indent="0" algn="r" fontAlgn="ctr">
                        <a:buNone/>
                      </a:pPr>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1. Senior </a:t>
                      </a:r>
                    </a:p>
                    <a:p>
                      <a:pPr marL="0" indent="0" algn="r" fontAlgn="ctr">
                        <a:buNone/>
                      </a:pPr>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Decision </a:t>
                      </a:r>
                    </a:p>
                    <a:p>
                      <a:pPr marL="0" indent="0" algn="r" fontAlgn="ctr">
                        <a:buNone/>
                      </a:pPr>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Makers</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ctr">
                    <a:solidFill>
                      <a:schemeClr val="accent6">
                        <a:lumMod val="60000"/>
                        <a:lumOff val="40000"/>
                      </a:schemeClr>
                    </a:solidFill>
                  </a:tcPr>
                </a:tc>
                <a:tc>
                  <a:txBody>
                    <a:bodyPr/>
                    <a:lstStyle/>
                    <a:p>
                      <a:pPr algn="l" fontAlgn="b"/>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 Risk Management</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lnB w="12700" cmpd="sng">
                      <a:noFill/>
                    </a:lnB>
                  </a:tcPr>
                </a:tc>
                <a:tc>
                  <a:txBody>
                    <a:bodyPr/>
                    <a:lstStyle/>
                    <a:p>
                      <a:pPr algn="l" fontAlgn="b"/>
                      <a:r>
                        <a:rPr lang="en-GB" sz="1600" b="0" u="none" strike="noStrike" dirty="0">
                          <a:solidFill>
                            <a:srgbClr val="000000"/>
                          </a:solidFill>
                          <a:effectLst/>
                          <a:latin typeface="Wingdings" panose="05000000000000000000" pitchFamily="2" charset="2"/>
                        </a:rPr>
                        <a:t> </a:t>
                      </a:r>
                      <a:endParaRPr lang="en-GB" sz="1600" b="0" i="0" u="none" strike="noStrike" dirty="0">
                        <a:solidFill>
                          <a:srgbClr val="000000"/>
                        </a:solidFill>
                        <a:effectLst/>
                        <a:latin typeface="Wingdings" panose="05000000000000000000" pitchFamily="2" charset="2"/>
                      </a:endParaRPr>
                    </a:p>
                  </a:txBody>
                  <a:tcPr marL="72000" marR="72000" marT="72000" marB="0" anchor="b">
                    <a:lnB w="12700" cmpd="sng">
                      <a:noFill/>
                    </a:lnB>
                  </a:tcPr>
                </a:tc>
                <a:tc>
                  <a:txBody>
                    <a:bodyPr/>
                    <a:lstStyle/>
                    <a:p>
                      <a:pPr algn="ctr" fontAlgn="b"/>
                      <a:r>
                        <a:rPr lang="en-GB" sz="1600" b="0" u="none" strike="noStrike" dirty="0">
                          <a:solidFill>
                            <a:srgbClr val="000000"/>
                          </a:solidFill>
                          <a:effectLst/>
                          <a:latin typeface="Wingdings" panose="05000000000000000000" pitchFamily="2" charset="2"/>
                        </a:rPr>
                        <a:t>ü</a:t>
                      </a:r>
                      <a:endParaRPr lang="en-GB" sz="1600" b="0" i="0" u="none" strike="noStrike" dirty="0">
                        <a:solidFill>
                          <a:srgbClr val="000000"/>
                        </a:solidFill>
                        <a:effectLst/>
                        <a:latin typeface="Wingdings" panose="05000000000000000000" pitchFamily="2" charset="2"/>
                      </a:endParaRPr>
                    </a:p>
                  </a:txBody>
                  <a:tcPr marL="72000" marR="72000" marT="72000" marB="0" anchor="b">
                    <a:lnB w="12700" cmpd="sng">
                      <a:noFill/>
                    </a:lnB>
                  </a:tcPr>
                </a:tc>
                <a:tc>
                  <a:txBody>
                    <a:bodyPr/>
                    <a:lstStyle/>
                    <a:p>
                      <a:pPr algn="ctr" fontAlgn="b"/>
                      <a:r>
                        <a:rPr lang="en-GB" sz="1600" b="0" u="none" strike="noStrike">
                          <a:solidFill>
                            <a:srgbClr val="000000"/>
                          </a:solidFill>
                          <a:effectLst/>
                          <a:latin typeface="Wingdings" panose="05000000000000000000" pitchFamily="2" charset="2"/>
                        </a:rPr>
                        <a:t>ü</a:t>
                      </a:r>
                      <a:endParaRPr lang="en-GB" sz="1600" b="0" i="0" u="none" strike="noStrike">
                        <a:solidFill>
                          <a:srgbClr val="000000"/>
                        </a:solidFill>
                        <a:effectLst/>
                        <a:latin typeface="Wingdings" panose="05000000000000000000" pitchFamily="2" charset="2"/>
                      </a:endParaRPr>
                    </a:p>
                  </a:txBody>
                  <a:tcPr marL="72000" marR="72000" marT="72000" marB="0" anchor="b">
                    <a:lnB w="12700" cmpd="sng">
                      <a:noFill/>
                    </a:lnB>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lnB w="12700" cmpd="sng">
                      <a:noFill/>
                    </a:lnB>
                  </a:tcPr>
                </a:tc>
                <a:extLst>
                  <a:ext uri="{0D108BD9-81ED-4DB2-BD59-A6C34878D82A}">
                    <a16:rowId xmlns:a16="http://schemas.microsoft.com/office/drawing/2014/main" val="1703231340"/>
                  </a:ext>
                </a:extLst>
              </a:tr>
              <a:tr h="254574">
                <a:tc vMerge="1">
                  <a:txBody>
                    <a:bodyPr/>
                    <a:lstStyle/>
                    <a:p>
                      <a:endParaRPr lang="en-GB"/>
                    </a:p>
                  </a:txBody>
                  <a:tcPr/>
                </a:tc>
                <a:tc>
                  <a:txBody>
                    <a:bodyPr/>
                    <a:lstStyle/>
                    <a:p>
                      <a:pPr algn="l" fontAlgn="b"/>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B. Risk Assessment Quality</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GB" sz="1600" b="0" u="none" strike="noStrike" dirty="0">
                          <a:solidFill>
                            <a:srgbClr val="000000"/>
                          </a:solidFill>
                          <a:effectLst/>
                          <a:latin typeface="Wingdings" panose="05000000000000000000" pitchFamily="2" charset="2"/>
                        </a:rPr>
                        <a:t>ü</a:t>
                      </a:r>
                      <a:endParaRPr lang="en-GB" sz="1600" b="0" i="0" u="none" strike="noStrike" dirty="0">
                        <a:solidFill>
                          <a:srgbClr val="000000"/>
                        </a:solidFill>
                        <a:effectLst/>
                        <a:latin typeface="Wingdings" panose="05000000000000000000" pitchFamily="2" charset="2"/>
                      </a:endParaRPr>
                    </a:p>
                  </a:txBody>
                  <a:tcPr marL="72000" marR="72000" marT="720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GB" sz="1600" b="0" u="none" strike="noStrike">
                          <a:solidFill>
                            <a:srgbClr val="000000"/>
                          </a:solidFill>
                          <a:effectLst/>
                          <a:latin typeface="Wingdings" panose="05000000000000000000" pitchFamily="2" charset="2"/>
                        </a:rPr>
                        <a:t>ü</a:t>
                      </a:r>
                      <a:endParaRPr lang="en-GB" sz="1600" b="0" i="0" u="none" strike="noStrike">
                        <a:solidFill>
                          <a:srgbClr val="000000"/>
                        </a:solidFill>
                        <a:effectLst/>
                        <a:latin typeface="Wingdings" panose="05000000000000000000" pitchFamily="2" charset="2"/>
                      </a:endParaRPr>
                    </a:p>
                  </a:txBody>
                  <a:tcPr marL="72000" marR="72000" marT="720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174978170"/>
                  </a:ext>
                </a:extLst>
              </a:tr>
              <a:tr h="254574">
                <a:tc vMerge="1">
                  <a:txBody>
                    <a:bodyPr/>
                    <a:lstStyle/>
                    <a:p>
                      <a:endParaRPr lang="en-GB"/>
                    </a:p>
                  </a:txBody>
                  <a:tcPr/>
                </a:tc>
                <a:tc>
                  <a:txBody>
                    <a:bodyPr/>
                    <a:lstStyle/>
                    <a:p>
                      <a:pPr algn="l" fontAlgn="b"/>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C. Intervention Requirements</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lnT w="12700" cmpd="sng">
                      <a:noFill/>
                    </a:lnT>
                  </a:tcPr>
                </a:tc>
                <a:tc>
                  <a:txBody>
                    <a:bodyPr/>
                    <a:lstStyle/>
                    <a:p>
                      <a:pPr algn="l" fontAlgn="b"/>
                      <a:r>
                        <a:rPr lang="en-GB" sz="1600" b="0" u="none" strike="noStrike" dirty="0">
                          <a:solidFill>
                            <a:srgbClr val="000000"/>
                          </a:solidFill>
                          <a:effectLst/>
                          <a:latin typeface="Wingdings" panose="05000000000000000000" pitchFamily="2" charset="2"/>
                        </a:rPr>
                        <a:t> </a:t>
                      </a:r>
                      <a:endParaRPr lang="en-GB" sz="1600" b="0" i="0" u="none" strike="noStrike" dirty="0">
                        <a:solidFill>
                          <a:srgbClr val="000000"/>
                        </a:solidFill>
                        <a:effectLst/>
                        <a:latin typeface="Wingdings" panose="05000000000000000000" pitchFamily="2" charset="2"/>
                      </a:endParaRPr>
                    </a:p>
                  </a:txBody>
                  <a:tcPr marL="72000" marR="72000" marT="72000" marB="0" anchor="b">
                    <a:lnT w="12700" cmpd="sng">
                      <a:noFill/>
                    </a:lnT>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lnT w="12700" cmpd="sng">
                      <a:noFill/>
                    </a:lnT>
                  </a:tcPr>
                </a:tc>
                <a:tc>
                  <a:txBody>
                    <a:bodyPr/>
                    <a:lstStyle/>
                    <a:p>
                      <a:pPr algn="ctr" fontAlgn="b"/>
                      <a:r>
                        <a:rPr lang="en-GB" sz="1600" b="0" u="none" strike="noStrike">
                          <a:solidFill>
                            <a:srgbClr val="000000"/>
                          </a:solidFill>
                          <a:effectLst/>
                          <a:latin typeface="Wingdings" panose="05000000000000000000" pitchFamily="2" charset="2"/>
                        </a:rPr>
                        <a:t>ü</a:t>
                      </a:r>
                      <a:endParaRPr lang="en-GB" sz="1600" b="0" i="0" u="none" strike="noStrike">
                        <a:solidFill>
                          <a:srgbClr val="000000"/>
                        </a:solidFill>
                        <a:effectLst/>
                        <a:latin typeface="Wingdings" panose="05000000000000000000" pitchFamily="2" charset="2"/>
                      </a:endParaRPr>
                    </a:p>
                  </a:txBody>
                  <a:tcPr marL="72000" marR="72000" marT="72000" marB="0" anchor="b">
                    <a:lnT w="12700" cmpd="sng">
                      <a:noFill/>
                    </a:lnT>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lnT w="12700" cmpd="sng">
                      <a:noFill/>
                    </a:lnT>
                  </a:tcPr>
                </a:tc>
                <a:extLst>
                  <a:ext uri="{0D108BD9-81ED-4DB2-BD59-A6C34878D82A}">
                    <a16:rowId xmlns:a16="http://schemas.microsoft.com/office/drawing/2014/main" val="233269811"/>
                  </a:ext>
                </a:extLst>
              </a:tr>
              <a:tr h="254574">
                <a:tc rowSpan="3">
                  <a:txBody>
                    <a:bodyPr/>
                    <a:lstStyle/>
                    <a:p>
                      <a:pPr algn="r" fontAlgn="ctr"/>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2. Risk </a:t>
                      </a:r>
                    </a:p>
                    <a:p>
                      <a:pPr algn="r" fontAlgn="ctr"/>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Manager</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ctr">
                    <a:solidFill>
                      <a:schemeClr val="accent6">
                        <a:lumMod val="60000"/>
                        <a:lumOff val="40000"/>
                      </a:schemeClr>
                    </a:solidFill>
                  </a:tcPr>
                </a:tc>
                <a:tc>
                  <a:txBody>
                    <a:bodyPr/>
                    <a:lstStyle/>
                    <a:p>
                      <a:pPr algn="l" fontAlgn="b"/>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 Efficient Process</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solidFill>
                      <a:schemeClr val="accent6">
                        <a:lumMod val="40000"/>
                        <a:lumOff val="60000"/>
                      </a:schemeClr>
                    </a:solidFill>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tc>
                  <a:txBody>
                    <a:bodyPr/>
                    <a:lstStyle/>
                    <a:p>
                      <a:pPr algn="l" fontAlgn="b"/>
                      <a:r>
                        <a:rPr lang="en-GB" sz="1600" b="0" u="none" strike="noStrike" dirty="0">
                          <a:solidFill>
                            <a:srgbClr val="000000"/>
                          </a:solidFill>
                          <a:effectLst/>
                          <a:latin typeface="Wingdings" panose="05000000000000000000" pitchFamily="2" charset="2"/>
                        </a:rPr>
                        <a:t> </a:t>
                      </a:r>
                      <a:endParaRPr lang="en-GB" sz="1600" b="0" i="0" u="none" strike="noStrike" dirty="0">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tc>
                  <a:txBody>
                    <a:bodyPr/>
                    <a:lstStyle/>
                    <a:p>
                      <a:pPr algn="ctr" fontAlgn="b"/>
                      <a:r>
                        <a:rPr lang="en-GB" sz="1600" b="0" u="none" strike="noStrike" dirty="0">
                          <a:solidFill>
                            <a:srgbClr val="000000"/>
                          </a:solidFill>
                          <a:effectLst/>
                          <a:latin typeface="Wingdings" panose="05000000000000000000" pitchFamily="2" charset="2"/>
                        </a:rPr>
                        <a:t>ü</a:t>
                      </a:r>
                      <a:endParaRPr lang="en-GB" sz="1600" b="0" i="0" u="none" strike="noStrike" dirty="0">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extLst>
                  <a:ext uri="{0D108BD9-81ED-4DB2-BD59-A6C34878D82A}">
                    <a16:rowId xmlns:a16="http://schemas.microsoft.com/office/drawing/2014/main" val="1951545629"/>
                  </a:ext>
                </a:extLst>
              </a:tr>
              <a:tr h="254574">
                <a:tc vMerge="1">
                  <a:txBody>
                    <a:bodyPr/>
                    <a:lstStyle/>
                    <a:p>
                      <a:endParaRPr lang="en-GB"/>
                    </a:p>
                  </a:txBody>
                  <a:tcPr/>
                </a:tc>
                <a:tc>
                  <a:txBody>
                    <a:bodyPr/>
                    <a:lstStyle/>
                    <a:p>
                      <a:pPr algn="l" fontAlgn="b"/>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B. Improved Capture</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tc>
                <a:tc>
                  <a:txBody>
                    <a:bodyPr/>
                    <a:lstStyle/>
                    <a:p>
                      <a:pPr algn="ctr" fontAlgn="b"/>
                      <a:r>
                        <a:rPr lang="en-GB" sz="1600" b="0" u="none" strike="noStrike">
                          <a:solidFill>
                            <a:srgbClr val="000000"/>
                          </a:solidFill>
                          <a:effectLst/>
                          <a:latin typeface="Wingdings" panose="05000000000000000000" pitchFamily="2" charset="2"/>
                        </a:rPr>
                        <a:t>ü</a:t>
                      </a:r>
                      <a:endParaRPr lang="en-GB" sz="1600" b="0" i="0" u="none" strike="noStrike">
                        <a:solidFill>
                          <a:srgbClr val="000000"/>
                        </a:solidFill>
                        <a:effectLst/>
                        <a:latin typeface="Wingdings" panose="05000000000000000000" pitchFamily="2" charset="2"/>
                      </a:endParaRPr>
                    </a:p>
                  </a:txBody>
                  <a:tcPr marL="72000" marR="72000" marT="72000" marB="0" anchor="b"/>
                </a:tc>
                <a:tc>
                  <a:txBody>
                    <a:bodyPr/>
                    <a:lstStyle/>
                    <a:p>
                      <a:pPr algn="ctr" fontAlgn="b"/>
                      <a:r>
                        <a:rPr lang="en-GB" sz="1600" b="0" u="none" strike="noStrike">
                          <a:solidFill>
                            <a:srgbClr val="000000"/>
                          </a:solidFill>
                          <a:effectLst/>
                          <a:latin typeface="Wingdings" panose="05000000000000000000" pitchFamily="2" charset="2"/>
                        </a:rPr>
                        <a:t>ü</a:t>
                      </a:r>
                      <a:endParaRPr lang="en-GB" sz="1600" b="0" i="0" u="none" strike="noStrike">
                        <a:solidFill>
                          <a:srgbClr val="000000"/>
                        </a:solidFill>
                        <a:effectLst/>
                        <a:latin typeface="Wingdings" panose="05000000000000000000" pitchFamily="2" charset="2"/>
                      </a:endParaRPr>
                    </a:p>
                  </a:txBody>
                  <a:tcPr marL="72000" marR="72000" marT="72000" marB="0" anchor="b"/>
                </a:tc>
                <a:tc>
                  <a:txBody>
                    <a:bodyPr/>
                    <a:lstStyle/>
                    <a:p>
                      <a:pPr algn="l" fontAlgn="b"/>
                      <a:r>
                        <a:rPr lang="en-GB" sz="1600" b="0" u="none" strike="noStrike" dirty="0">
                          <a:solidFill>
                            <a:srgbClr val="000000"/>
                          </a:solidFill>
                          <a:effectLst/>
                          <a:latin typeface="Wingdings" panose="05000000000000000000" pitchFamily="2" charset="2"/>
                        </a:rPr>
                        <a:t> </a:t>
                      </a:r>
                      <a:endParaRPr lang="en-GB" sz="1600" b="0" i="0" u="none" strike="noStrike" dirty="0">
                        <a:solidFill>
                          <a:srgbClr val="000000"/>
                        </a:solidFill>
                        <a:effectLst/>
                        <a:latin typeface="Wingdings" panose="05000000000000000000" pitchFamily="2" charset="2"/>
                      </a:endParaRPr>
                    </a:p>
                  </a:txBody>
                  <a:tcPr marL="72000" marR="72000" marT="72000" marB="0" anchor="b"/>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tc>
                <a:extLst>
                  <a:ext uri="{0D108BD9-81ED-4DB2-BD59-A6C34878D82A}">
                    <a16:rowId xmlns:a16="http://schemas.microsoft.com/office/drawing/2014/main" val="4224712732"/>
                  </a:ext>
                </a:extLst>
              </a:tr>
              <a:tr h="254574">
                <a:tc vMerge="1">
                  <a:txBody>
                    <a:bodyPr/>
                    <a:lstStyle/>
                    <a:p>
                      <a:endParaRPr lang="en-GB"/>
                    </a:p>
                  </a:txBody>
                  <a:tcPr/>
                </a:tc>
                <a:tc>
                  <a:txBody>
                    <a:bodyPr/>
                    <a:lstStyle/>
                    <a:p>
                      <a:pPr algn="l" fontAlgn="b"/>
                      <a:r>
                        <a:rPr lang="en-GB" sz="1600" b="1"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C. Assigment and Monitoring</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solidFill>
                      <a:schemeClr val="accent6">
                        <a:lumMod val="40000"/>
                        <a:lumOff val="60000"/>
                      </a:schemeClr>
                    </a:solidFill>
                  </a:tcPr>
                </a:tc>
                <a:tc>
                  <a:txBody>
                    <a:bodyPr/>
                    <a:lstStyle/>
                    <a:p>
                      <a:pPr algn="l" fontAlgn="b"/>
                      <a:r>
                        <a:rPr lang="en-GB" sz="1600" b="0" u="none" strike="noStrike" dirty="0">
                          <a:solidFill>
                            <a:srgbClr val="000000"/>
                          </a:solidFill>
                          <a:effectLst/>
                          <a:latin typeface="Wingdings" panose="05000000000000000000" pitchFamily="2" charset="2"/>
                        </a:rPr>
                        <a:t> </a:t>
                      </a:r>
                      <a:endParaRPr lang="en-GB" sz="1600" b="0" i="0" u="none" strike="noStrike" dirty="0">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tc>
                  <a:txBody>
                    <a:bodyPr/>
                    <a:lstStyle/>
                    <a:p>
                      <a:pPr algn="ctr" fontAlgn="b"/>
                      <a:r>
                        <a:rPr lang="en-GB" sz="1600" b="0" u="none" strike="noStrike" dirty="0">
                          <a:solidFill>
                            <a:srgbClr val="000000"/>
                          </a:solidFill>
                          <a:effectLst/>
                          <a:latin typeface="Wingdings" panose="05000000000000000000" pitchFamily="2" charset="2"/>
                        </a:rPr>
                        <a:t>ü</a:t>
                      </a:r>
                      <a:endParaRPr lang="en-GB" sz="1600" b="0" i="0" u="none" strike="noStrike" dirty="0">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extLst>
                  <a:ext uri="{0D108BD9-81ED-4DB2-BD59-A6C34878D82A}">
                    <a16:rowId xmlns:a16="http://schemas.microsoft.com/office/drawing/2014/main" val="2101740922"/>
                  </a:ext>
                </a:extLst>
              </a:tr>
              <a:tr h="254574">
                <a:tc rowSpan="3">
                  <a:txBody>
                    <a:bodyPr/>
                    <a:lstStyle/>
                    <a:p>
                      <a:pPr algn="r" fontAlgn="ctr"/>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3. Risk </a:t>
                      </a:r>
                    </a:p>
                    <a:p>
                      <a:pPr algn="r" fontAlgn="ctr"/>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Owner (inc. Contractors)</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ctr">
                    <a:solidFill>
                      <a:schemeClr val="accent6">
                        <a:lumMod val="60000"/>
                        <a:lumOff val="40000"/>
                      </a:schemeClr>
                    </a:solidFill>
                  </a:tcPr>
                </a:tc>
                <a:tc>
                  <a:txBody>
                    <a:bodyPr/>
                    <a:lstStyle/>
                    <a:p>
                      <a:pPr algn="l" fontAlgn="b"/>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 Visibility and Support</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tc>
                <a:tc>
                  <a:txBody>
                    <a:bodyPr/>
                    <a:lstStyle/>
                    <a:p>
                      <a:pPr algn="l" fontAlgn="b"/>
                      <a:r>
                        <a:rPr lang="en-GB" sz="1600" b="0" u="none" strike="noStrike" dirty="0">
                          <a:solidFill>
                            <a:srgbClr val="000000"/>
                          </a:solidFill>
                          <a:effectLst/>
                          <a:latin typeface="Wingdings" panose="05000000000000000000" pitchFamily="2" charset="2"/>
                        </a:rPr>
                        <a:t> </a:t>
                      </a:r>
                      <a:endParaRPr lang="en-GB" sz="1600" b="0" i="0" u="none" strike="noStrike" dirty="0">
                        <a:solidFill>
                          <a:srgbClr val="000000"/>
                        </a:solidFill>
                        <a:effectLst/>
                        <a:latin typeface="Wingdings" panose="05000000000000000000" pitchFamily="2" charset="2"/>
                      </a:endParaRPr>
                    </a:p>
                  </a:txBody>
                  <a:tcPr marL="72000" marR="72000" marT="72000" marB="0" anchor="b"/>
                </a:tc>
                <a:tc>
                  <a:txBody>
                    <a:bodyPr/>
                    <a:lstStyle/>
                    <a:p>
                      <a:pPr algn="ctr" fontAlgn="b"/>
                      <a:r>
                        <a:rPr lang="en-GB" sz="1600" b="0" u="none" strike="noStrike" dirty="0">
                          <a:solidFill>
                            <a:srgbClr val="000000"/>
                          </a:solidFill>
                          <a:effectLst/>
                          <a:latin typeface="Wingdings" panose="05000000000000000000" pitchFamily="2" charset="2"/>
                        </a:rPr>
                        <a:t>ü</a:t>
                      </a:r>
                      <a:endParaRPr lang="en-GB" sz="1600" b="0" i="0" u="none" strike="noStrike" dirty="0">
                        <a:solidFill>
                          <a:srgbClr val="000000"/>
                        </a:solidFill>
                        <a:effectLst/>
                        <a:latin typeface="Wingdings" panose="05000000000000000000" pitchFamily="2" charset="2"/>
                      </a:endParaRPr>
                    </a:p>
                  </a:txBody>
                  <a:tcPr marL="72000" marR="72000" marT="72000" marB="0" anchor="b"/>
                </a:tc>
                <a:tc>
                  <a:txBody>
                    <a:bodyPr/>
                    <a:lstStyle/>
                    <a:p>
                      <a:pPr algn="ctr" fontAlgn="b"/>
                      <a:r>
                        <a:rPr lang="en-GB" sz="1600" b="0" u="none" strike="noStrike">
                          <a:solidFill>
                            <a:srgbClr val="000000"/>
                          </a:solidFill>
                          <a:effectLst/>
                          <a:latin typeface="Wingdings" panose="05000000000000000000" pitchFamily="2" charset="2"/>
                        </a:rPr>
                        <a:t>ü</a:t>
                      </a:r>
                      <a:endParaRPr lang="en-GB" sz="1600" b="0" i="0" u="none" strike="noStrike">
                        <a:solidFill>
                          <a:srgbClr val="000000"/>
                        </a:solidFill>
                        <a:effectLst/>
                        <a:latin typeface="Wingdings" panose="05000000000000000000" pitchFamily="2" charset="2"/>
                      </a:endParaRPr>
                    </a:p>
                  </a:txBody>
                  <a:tcPr marL="72000" marR="72000" marT="72000" marB="0" anchor="b"/>
                </a:tc>
                <a:tc>
                  <a:txBody>
                    <a:bodyPr/>
                    <a:lstStyle/>
                    <a:p>
                      <a:pPr algn="l" fontAlgn="b"/>
                      <a:r>
                        <a:rPr lang="en-GB" sz="1600" b="0" u="none" strike="noStrike" dirty="0">
                          <a:solidFill>
                            <a:srgbClr val="000000"/>
                          </a:solidFill>
                          <a:effectLst/>
                          <a:latin typeface="Wingdings" panose="05000000000000000000" pitchFamily="2" charset="2"/>
                        </a:rPr>
                        <a:t> </a:t>
                      </a:r>
                      <a:endParaRPr lang="en-GB" sz="1600" b="0" i="0" u="none" strike="noStrike" dirty="0">
                        <a:solidFill>
                          <a:srgbClr val="000000"/>
                        </a:solidFill>
                        <a:effectLst/>
                        <a:latin typeface="Wingdings" panose="05000000000000000000" pitchFamily="2" charset="2"/>
                      </a:endParaRPr>
                    </a:p>
                  </a:txBody>
                  <a:tcPr marL="72000" marR="72000" marT="72000" marB="0" anchor="b"/>
                </a:tc>
                <a:extLst>
                  <a:ext uri="{0D108BD9-81ED-4DB2-BD59-A6C34878D82A}">
                    <a16:rowId xmlns:a16="http://schemas.microsoft.com/office/drawing/2014/main" val="3949100080"/>
                  </a:ext>
                </a:extLst>
              </a:tr>
              <a:tr h="254574">
                <a:tc vMerge="1">
                  <a:txBody>
                    <a:bodyPr/>
                    <a:lstStyle/>
                    <a:p>
                      <a:endParaRPr lang="en-GB"/>
                    </a:p>
                  </a:txBody>
                  <a:tcPr/>
                </a:tc>
                <a:tc>
                  <a:txBody>
                    <a:bodyPr/>
                    <a:lstStyle/>
                    <a:p>
                      <a:pPr algn="l" fontAlgn="b"/>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B. Risk Mitigation</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solidFill>
                      <a:schemeClr val="accent6">
                        <a:lumMod val="40000"/>
                        <a:lumOff val="60000"/>
                      </a:schemeClr>
                    </a:solidFill>
                  </a:tcPr>
                </a:tc>
                <a:tc>
                  <a:txBody>
                    <a:bodyPr/>
                    <a:lstStyle/>
                    <a:p>
                      <a:pPr algn="l" fontAlgn="b"/>
                      <a:r>
                        <a:rPr lang="en-GB" sz="1600" b="0" u="none" strike="noStrike">
                          <a:solidFill>
                            <a:srgbClr val="000000"/>
                          </a:solidFill>
                          <a:effectLst/>
                          <a:latin typeface="Wingdings" panose="05000000000000000000" pitchFamily="2" charset="2"/>
                        </a:rPr>
                        <a:t> </a:t>
                      </a:r>
                      <a:endParaRPr lang="en-GB" sz="1600" b="0" i="0" u="none" strike="noStrike">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tc>
                  <a:txBody>
                    <a:bodyPr/>
                    <a:lstStyle/>
                    <a:p>
                      <a:pPr algn="l" fontAlgn="b"/>
                      <a:r>
                        <a:rPr lang="en-GB" sz="1600" b="0" u="none" strike="noStrike" dirty="0">
                          <a:solidFill>
                            <a:srgbClr val="000000"/>
                          </a:solidFill>
                          <a:effectLst/>
                          <a:latin typeface="Wingdings" panose="05000000000000000000" pitchFamily="2" charset="2"/>
                        </a:rPr>
                        <a:t> </a:t>
                      </a:r>
                      <a:endParaRPr lang="en-GB" sz="1600" b="0" i="0" u="none" strike="noStrike" dirty="0">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tc>
                  <a:txBody>
                    <a:bodyPr/>
                    <a:lstStyle/>
                    <a:p>
                      <a:pPr algn="ctr" fontAlgn="b"/>
                      <a:r>
                        <a:rPr lang="en-GB" sz="1600" b="0" u="none" strike="noStrike" dirty="0">
                          <a:solidFill>
                            <a:srgbClr val="000000"/>
                          </a:solidFill>
                          <a:effectLst/>
                          <a:latin typeface="Wingdings" panose="05000000000000000000" pitchFamily="2" charset="2"/>
                        </a:rPr>
                        <a:t>ü</a:t>
                      </a:r>
                      <a:endParaRPr lang="en-GB" sz="1600" b="0" i="0" u="none" strike="noStrike" dirty="0">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tc>
                  <a:txBody>
                    <a:bodyPr/>
                    <a:lstStyle/>
                    <a:p>
                      <a:pPr algn="l" fontAlgn="b"/>
                      <a:r>
                        <a:rPr lang="en-GB" sz="1600" b="0" u="none" strike="noStrike" dirty="0">
                          <a:solidFill>
                            <a:srgbClr val="000000"/>
                          </a:solidFill>
                          <a:effectLst/>
                          <a:latin typeface="Wingdings" panose="05000000000000000000" pitchFamily="2" charset="2"/>
                        </a:rPr>
                        <a:t> </a:t>
                      </a:r>
                      <a:endParaRPr lang="en-GB" sz="1600" b="0" i="0" u="none" strike="noStrike" dirty="0">
                        <a:solidFill>
                          <a:srgbClr val="000000"/>
                        </a:solidFill>
                        <a:effectLst/>
                        <a:latin typeface="Wingdings" panose="05000000000000000000" pitchFamily="2" charset="2"/>
                      </a:endParaRPr>
                    </a:p>
                  </a:txBody>
                  <a:tcPr marL="72000" marR="72000" marT="72000" marB="0" anchor="b">
                    <a:solidFill>
                      <a:schemeClr val="accent6">
                        <a:lumMod val="40000"/>
                        <a:lumOff val="60000"/>
                      </a:schemeClr>
                    </a:solidFill>
                  </a:tcPr>
                </a:tc>
                <a:extLst>
                  <a:ext uri="{0D108BD9-81ED-4DB2-BD59-A6C34878D82A}">
                    <a16:rowId xmlns:a16="http://schemas.microsoft.com/office/drawing/2014/main" val="2434660413"/>
                  </a:ext>
                </a:extLst>
              </a:tr>
              <a:tr h="254574">
                <a:tc vMerge="1">
                  <a:txBody>
                    <a:bodyPr/>
                    <a:lstStyle/>
                    <a:p>
                      <a:endParaRPr lang="en-GB"/>
                    </a:p>
                  </a:txBody>
                  <a:tcPr/>
                </a:tc>
                <a:tc>
                  <a:txBody>
                    <a:bodyPr/>
                    <a:lstStyle/>
                    <a:p>
                      <a:pPr algn="l" fontAlgn="b"/>
                      <a:r>
                        <a:rPr lang="en-GB" sz="16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C. Benchmarking</a:t>
                      </a:r>
                      <a:endParaRPr lang="en-GB" sz="16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tc>
                <a:tc gridSpan="4">
                  <a:txBody>
                    <a:bodyPr/>
                    <a:lstStyle/>
                    <a:p>
                      <a:pPr algn="ctr" fontAlgn="b"/>
                      <a:r>
                        <a:rPr lang="en-GB" sz="16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See next steps</a:t>
                      </a:r>
                      <a:endParaRPr lang="en-GB" sz="16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72000" marR="72000" marT="7200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781979169"/>
                  </a:ext>
                </a:extLst>
              </a:tr>
            </a:tbl>
          </a:graphicData>
        </a:graphic>
      </p:graphicFrame>
      <p:grpSp>
        <p:nvGrpSpPr>
          <p:cNvPr id="99" name="Group 98">
            <a:extLst>
              <a:ext uri="{FF2B5EF4-FFF2-40B4-BE49-F238E27FC236}">
                <a16:creationId xmlns:a16="http://schemas.microsoft.com/office/drawing/2014/main" id="{AAB7A0C4-24E5-264D-CF7D-197960447E87}"/>
              </a:ext>
            </a:extLst>
          </p:cNvPr>
          <p:cNvGrpSpPr/>
          <p:nvPr/>
        </p:nvGrpSpPr>
        <p:grpSpPr>
          <a:xfrm>
            <a:off x="4161058" y="1274462"/>
            <a:ext cx="4517583" cy="1348303"/>
            <a:chOff x="3836708" y="1200932"/>
            <a:chExt cx="5234518" cy="1712383"/>
          </a:xfrm>
        </p:grpSpPr>
        <p:sp>
          <p:nvSpPr>
            <p:cNvPr id="100" name="Google Shape;842;p42">
              <a:extLst>
                <a:ext uri="{FF2B5EF4-FFF2-40B4-BE49-F238E27FC236}">
                  <a16:creationId xmlns:a16="http://schemas.microsoft.com/office/drawing/2014/main" id="{60E2A77F-3786-5F8A-E461-238FCC86BC97}"/>
                </a:ext>
              </a:extLst>
            </p:cNvPr>
            <p:cNvSpPr/>
            <p:nvPr/>
          </p:nvSpPr>
          <p:spPr>
            <a:xfrm>
              <a:off x="3836708" y="1200932"/>
              <a:ext cx="1377951" cy="1380067"/>
            </a:xfrm>
            <a:custGeom>
              <a:avLst/>
              <a:gdLst/>
              <a:ahLst/>
              <a:cxnLst/>
              <a:rect l="l" t="t" r="r" b="b"/>
              <a:pathLst>
                <a:path w="1175" h="1175" extrusionOk="0">
                  <a:moveTo>
                    <a:pt x="1014" y="568"/>
                  </a:moveTo>
                  <a:cubicBezTo>
                    <a:pt x="965" y="568"/>
                    <a:pt x="922" y="590"/>
                    <a:pt x="892" y="624"/>
                  </a:cubicBezTo>
                  <a:cubicBezTo>
                    <a:pt x="892" y="283"/>
                    <a:pt x="892" y="283"/>
                    <a:pt x="892" y="283"/>
                  </a:cubicBezTo>
                  <a:cubicBezTo>
                    <a:pt x="552" y="283"/>
                    <a:pt x="552" y="283"/>
                    <a:pt x="552" y="283"/>
                  </a:cubicBezTo>
                  <a:cubicBezTo>
                    <a:pt x="586" y="253"/>
                    <a:pt x="607" y="210"/>
                    <a:pt x="607" y="161"/>
                  </a:cubicBezTo>
                  <a:cubicBezTo>
                    <a:pt x="607" y="72"/>
                    <a:pt x="535" y="0"/>
                    <a:pt x="446" y="0"/>
                  </a:cubicBezTo>
                  <a:cubicBezTo>
                    <a:pt x="357" y="0"/>
                    <a:pt x="285" y="72"/>
                    <a:pt x="285" y="161"/>
                  </a:cubicBezTo>
                  <a:cubicBezTo>
                    <a:pt x="285" y="210"/>
                    <a:pt x="307" y="253"/>
                    <a:pt x="341" y="283"/>
                  </a:cubicBezTo>
                  <a:cubicBezTo>
                    <a:pt x="0" y="283"/>
                    <a:pt x="0" y="283"/>
                    <a:pt x="0" y="283"/>
                  </a:cubicBezTo>
                  <a:cubicBezTo>
                    <a:pt x="0" y="1175"/>
                    <a:pt x="0" y="1175"/>
                    <a:pt x="0" y="1175"/>
                  </a:cubicBezTo>
                  <a:cubicBezTo>
                    <a:pt x="341" y="1175"/>
                    <a:pt x="341" y="1175"/>
                    <a:pt x="341" y="1175"/>
                  </a:cubicBezTo>
                  <a:cubicBezTo>
                    <a:pt x="307" y="1146"/>
                    <a:pt x="285" y="1102"/>
                    <a:pt x="285" y="1054"/>
                  </a:cubicBezTo>
                  <a:cubicBezTo>
                    <a:pt x="285" y="965"/>
                    <a:pt x="357" y="893"/>
                    <a:pt x="446" y="893"/>
                  </a:cubicBezTo>
                  <a:cubicBezTo>
                    <a:pt x="535" y="893"/>
                    <a:pt x="607" y="965"/>
                    <a:pt x="607" y="1054"/>
                  </a:cubicBezTo>
                  <a:cubicBezTo>
                    <a:pt x="607" y="1102"/>
                    <a:pt x="586" y="1146"/>
                    <a:pt x="552" y="1175"/>
                  </a:cubicBezTo>
                  <a:cubicBezTo>
                    <a:pt x="892" y="1175"/>
                    <a:pt x="892" y="1175"/>
                    <a:pt x="892" y="1175"/>
                  </a:cubicBezTo>
                  <a:cubicBezTo>
                    <a:pt x="892" y="835"/>
                    <a:pt x="892" y="835"/>
                    <a:pt x="892" y="835"/>
                  </a:cubicBezTo>
                  <a:cubicBezTo>
                    <a:pt x="922" y="869"/>
                    <a:pt x="965" y="890"/>
                    <a:pt x="1014" y="890"/>
                  </a:cubicBezTo>
                  <a:cubicBezTo>
                    <a:pt x="1103" y="890"/>
                    <a:pt x="1175" y="818"/>
                    <a:pt x="1175" y="729"/>
                  </a:cubicBezTo>
                  <a:cubicBezTo>
                    <a:pt x="1175" y="640"/>
                    <a:pt x="1103" y="568"/>
                    <a:pt x="1014" y="568"/>
                  </a:cubicBezTo>
                  <a:close/>
                </a:path>
              </a:pathLst>
            </a:custGeom>
            <a:solidFill>
              <a:schemeClr val="tx2"/>
            </a:solidFill>
            <a:ln w="12700" cap="flat" cmpd="sng">
              <a:solidFill>
                <a:schemeClr val="lt1"/>
              </a:solidFill>
              <a:prstDash val="solid"/>
              <a:miter lim="800000"/>
              <a:headEnd type="none" w="sm" len="sm"/>
              <a:tailEnd type="none" w="sm" len="sm"/>
            </a:ln>
          </p:spPr>
          <p:txBody>
            <a:bodyPr spcFirstLastPara="1" wrap="square" lIns="121900" tIns="60933" rIns="121900" bIns="60933" anchor="t" anchorCtr="0">
              <a:noAutofit/>
            </a:bodyPr>
            <a:lstStyle/>
            <a:p>
              <a:endParaRPr lang="en-GB">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01" name="Google Shape;843;p42">
              <a:extLst>
                <a:ext uri="{FF2B5EF4-FFF2-40B4-BE49-F238E27FC236}">
                  <a16:creationId xmlns:a16="http://schemas.microsoft.com/office/drawing/2014/main" id="{23C56292-26B3-A907-C135-CECB97BEAEB6}"/>
                </a:ext>
              </a:extLst>
            </p:cNvPr>
            <p:cNvSpPr/>
            <p:nvPr/>
          </p:nvSpPr>
          <p:spPr>
            <a:xfrm>
              <a:off x="4882341" y="1533248"/>
              <a:ext cx="1380067" cy="1380067"/>
            </a:xfrm>
            <a:custGeom>
              <a:avLst/>
              <a:gdLst/>
              <a:ahLst/>
              <a:cxnLst/>
              <a:rect l="l" t="t" r="r" b="b"/>
              <a:pathLst>
                <a:path w="1175" h="1175" extrusionOk="0">
                  <a:moveTo>
                    <a:pt x="1014" y="285"/>
                  </a:moveTo>
                  <a:cubicBezTo>
                    <a:pt x="966" y="285"/>
                    <a:pt x="922" y="307"/>
                    <a:pt x="893" y="341"/>
                  </a:cubicBezTo>
                  <a:cubicBezTo>
                    <a:pt x="893" y="0"/>
                    <a:pt x="893" y="0"/>
                    <a:pt x="893" y="0"/>
                  </a:cubicBezTo>
                  <a:cubicBezTo>
                    <a:pt x="552" y="0"/>
                    <a:pt x="552" y="0"/>
                    <a:pt x="552" y="0"/>
                  </a:cubicBezTo>
                  <a:cubicBezTo>
                    <a:pt x="586" y="30"/>
                    <a:pt x="608" y="73"/>
                    <a:pt x="608" y="122"/>
                  </a:cubicBezTo>
                  <a:cubicBezTo>
                    <a:pt x="608" y="211"/>
                    <a:pt x="535" y="283"/>
                    <a:pt x="446" y="283"/>
                  </a:cubicBezTo>
                  <a:cubicBezTo>
                    <a:pt x="358" y="283"/>
                    <a:pt x="285" y="211"/>
                    <a:pt x="285" y="122"/>
                  </a:cubicBezTo>
                  <a:cubicBezTo>
                    <a:pt x="285" y="73"/>
                    <a:pt x="307" y="30"/>
                    <a:pt x="341" y="0"/>
                  </a:cubicBezTo>
                  <a:cubicBezTo>
                    <a:pt x="0" y="0"/>
                    <a:pt x="0" y="0"/>
                    <a:pt x="0" y="0"/>
                  </a:cubicBezTo>
                  <a:cubicBezTo>
                    <a:pt x="0" y="341"/>
                    <a:pt x="0" y="341"/>
                    <a:pt x="0" y="341"/>
                  </a:cubicBezTo>
                  <a:cubicBezTo>
                    <a:pt x="30" y="307"/>
                    <a:pt x="73" y="285"/>
                    <a:pt x="122" y="285"/>
                  </a:cubicBezTo>
                  <a:cubicBezTo>
                    <a:pt x="211" y="285"/>
                    <a:pt x="283" y="357"/>
                    <a:pt x="283" y="446"/>
                  </a:cubicBezTo>
                  <a:cubicBezTo>
                    <a:pt x="283" y="535"/>
                    <a:pt x="211" y="607"/>
                    <a:pt x="122" y="607"/>
                  </a:cubicBezTo>
                  <a:cubicBezTo>
                    <a:pt x="73" y="607"/>
                    <a:pt x="30" y="586"/>
                    <a:pt x="0" y="552"/>
                  </a:cubicBezTo>
                  <a:cubicBezTo>
                    <a:pt x="0" y="892"/>
                    <a:pt x="0" y="892"/>
                    <a:pt x="0" y="892"/>
                  </a:cubicBezTo>
                  <a:cubicBezTo>
                    <a:pt x="341" y="892"/>
                    <a:pt x="341" y="892"/>
                    <a:pt x="341" y="892"/>
                  </a:cubicBezTo>
                  <a:cubicBezTo>
                    <a:pt x="307" y="922"/>
                    <a:pt x="285" y="965"/>
                    <a:pt x="285" y="1014"/>
                  </a:cubicBezTo>
                  <a:cubicBezTo>
                    <a:pt x="285" y="1103"/>
                    <a:pt x="358" y="1175"/>
                    <a:pt x="446" y="1175"/>
                  </a:cubicBezTo>
                  <a:cubicBezTo>
                    <a:pt x="535" y="1175"/>
                    <a:pt x="608" y="1103"/>
                    <a:pt x="608" y="1014"/>
                  </a:cubicBezTo>
                  <a:cubicBezTo>
                    <a:pt x="608" y="965"/>
                    <a:pt x="586" y="922"/>
                    <a:pt x="552" y="892"/>
                  </a:cubicBezTo>
                  <a:cubicBezTo>
                    <a:pt x="893" y="892"/>
                    <a:pt x="893" y="892"/>
                    <a:pt x="893" y="892"/>
                  </a:cubicBezTo>
                  <a:cubicBezTo>
                    <a:pt x="893" y="552"/>
                    <a:pt x="893" y="552"/>
                    <a:pt x="893" y="552"/>
                  </a:cubicBezTo>
                  <a:cubicBezTo>
                    <a:pt x="922" y="586"/>
                    <a:pt x="966" y="607"/>
                    <a:pt x="1014" y="607"/>
                  </a:cubicBezTo>
                  <a:cubicBezTo>
                    <a:pt x="1103" y="607"/>
                    <a:pt x="1175" y="535"/>
                    <a:pt x="1175" y="446"/>
                  </a:cubicBezTo>
                  <a:cubicBezTo>
                    <a:pt x="1175" y="357"/>
                    <a:pt x="1103" y="285"/>
                    <a:pt x="1014" y="285"/>
                  </a:cubicBezTo>
                  <a:close/>
                </a:path>
              </a:pathLst>
            </a:custGeom>
            <a:solidFill>
              <a:schemeClr val="accent3"/>
            </a:solidFill>
            <a:ln w="12700" cap="flat" cmpd="sng">
              <a:solidFill>
                <a:schemeClr val="lt1"/>
              </a:solidFill>
              <a:prstDash val="solid"/>
              <a:miter lim="800000"/>
              <a:headEnd type="none" w="sm" len="sm"/>
              <a:tailEnd type="none" w="sm" len="sm"/>
            </a:ln>
          </p:spPr>
          <p:txBody>
            <a:bodyPr spcFirstLastPara="1" wrap="square" lIns="121900" tIns="60933" rIns="121900" bIns="60933" anchor="t" anchorCtr="0">
              <a:noAutofit/>
            </a:bodyPr>
            <a:lstStyle/>
            <a:p>
              <a:endParaRPr lang="en-GB">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02" name="Google Shape;844;p42">
              <a:extLst>
                <a:ext uri="{FF2B5EF4-FFF2-40B4-BE49-F238E27FC236}">
                  <a16:creationId xmlns:a16="http://schemas.microsoft.com/office/drawing/2014/main" id="{AEDA3C9A-F8D0-D33B-79E0-5856836A6432}"/>
                </a:ext>
              </a:extLst>
            </p:cNvPr>
            <p:cNvSpPr/>
            <p:nvPr/>
          </p:nvSpPr>
          <p:spPr>
            <a:xfrm>
              <a:off x="5930090" y="1200932"/>
              <a:ext cx="1380067" cy="1380067"/>
            </a:xfrm>
            <a:custGeom>
              <a:avLst/>
              <a:gdLst/>
              <a:ahLst/>
              <a:cxnLst/>
              <a:rect l="l" t="t" r="r" b="b"/>
              <a:pathLst>
                <a:path w="1175" h="1175" extrusionOk="0">
                  <a:moveTo>
                    <a:pt x="1014" y="568"/>
                  </a:moveTo>
                  <a:cubicBezTo>
                    <a:pt x="965" y="568"/>
                    <a:pt x="922" y="590"/>
                    <a:pt x="892" y="624"/>
                  </a:cubicBezTo>
                  <a:cubicBezTo>
                    <a:pt x="892" y="283"/>
                    <a:pt x="892" y="283"/>
                    <a:pt x="892" y="283"/>
                  </a:cubicBezTo>
                  <a:cubicBezTo>
                    <a:pt x="551" y="283"/>
                    <a:pt x="551" y="283"/>
                    <a:pt x="551" y="283"/>
                  </a:cubicBezTo>
                  <a:cubicBezTo>
                    <a:pt x="585" y="253"/>
                    <a:pt x="607" y="210"/>
                    <a:pt x="607" y="161"/>
                  </a:cubicBezTo>
                  <a:cubicBezTo>
                    <a:pt x="607" y="72"/>
                    <a:pt x="535" y="0"/>
                    <a:pt x="446" y="0"/>
                  </a:cubicBezTo>
                  <a:cubicBezTo>
                    <a:pt x="357" y="0"/>
                    <a:pt x="285" y="72"/>
                    <a:pt x="285" y="161"/>
                  </a:cubicBezTo>
                  <a:cubicBezTo>
                    <a:pt x="285" y="210"/>
                    <a:pt x="306" y="253"/>
                    <a:pt x="340" y="283"/>
                  </a:cubicBezTo>
                  <a:cubicBezTo>
                    <a:pt x="0" y="283"/>
                    <a:pt x="0" y="283"/>
                    <a:pt x="0" y="283"/>
                  </a:cubicBezTo>
                  <a:cubicBezTo>
                    <a:pt x="0" y="624"/>
                    <a:pt x="0" y="624"/>
                    <a:pt x="0" y="624"/>
                  </a:cubicBezTo>
                  <a:cubicBezTo>
                    <a:pt x="29" y="590"/>
                    <a:pt x="73" y="568"/>
                    <a:pt x="121" y="568"/>
                  </a:cubicBezTo>
                  <a:cubicBezTo>
                    <a:pt x="210" y="568"/>
                    <a:pt x="282" y="640"/>
                    <a:pt x="282" y="729"/>
                  </a:cubicBezTo>
                  <a:cubicBezTo>
                    <a:pt x="282" y="818"/>
                    <a:pt x="210" y="890"/>
                    <a:pt x="121" y="890"/>
                  </a:cubicBezTo>
                  <a:cubicBezTo>
                    <a:pt x="73" y="890"/>
                    <a:pt x="29" y="869"/>
                    <a:pt x="0" y="835"/>
                  </a:cubicBezTo>
                  <a:cubicBezTo>
                    <a:pt x="0" y="1175"/>
                    <a:pt x="0" y="1175"/>
                    <a:pt x="0" y="1175"/>
                  </a:cubicBezTo>
                  <a:cubicBezTo>
                    <a:pt x="340" y="1175"/>
                    <a:pt x="340" y="1175"/>
                    <a:pt x="340" y="1175"/>
                  </a:cubicBezTo>
                  <a:cubicBezTo>
                    <a:pt x="306" y="1146"/>
                    <a:pt x="285" y="1102"/>
                    <a:pt x="285" y="1054"/>
                  </a:cubicBezTo>
                  <a:cubicBezTo>
                    <a:pt x="285" y="965"/>
                    <a:pt x="357" y="893"/>
                    <a:pt x="446" y="893"/>
                  </a:cubicBezTo>
                  <a:cubicBezTo>
                    <a:pt x="535" y="893"/>
                    <a:pt x="607" y="965"/>
                    <a:pt x="607" y="1054"/>
                  </a:cubicBezTo>
                  <a:cubicBezTo>
                    <a:pt x="607" y="1102"/>
                    <a:pt x="585" y="1146"/>
                    <a:pt x="551" y="1175"/>
                  </a:cubicBezTo>
                  <a:cubicBezTo>
                    <a:pt x="892" y="1175"/>
                    <a:pt x="892" y="1175"/>
                    <a:pt x="892" y="1175"/>
                  </a:cubicBezTo>
                  <a:cubicBezTo>
                    <a:pt x="892" y="835"/>
                    <a:pt x="892" y="835"/>
                    <a:pt x="892" y="835"/>
                  </a:cubicBezTo>
                  <a:cubicBezTo>
                    <a:pt x="922" y="869"/>
                    <a:pt x="965" y="890"/>
                    <a:pt x="1014" y="890"/>
                  </a:cubicBezTo>
                  <a:cubicBezTo>
                    <a:pt x="1103" y="890"/>
                    <a:pt x="1175" y="818"/>
                    <a:pt x="1175" y="729"/>
                  </a:cubicBezTo>
                  <a:cubicBezTo>
                    <a:pt x="1175" y="640"/>
                    <a:pt x="1103" y="568"/>
                    <a:pt x="1014" y="568"/>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121900" tIns="60933" rIns="121900" bIns="60933" anchor="t" anchorCtr="0">
              <a:noAutofit/>
            </a:bodyPr>
            <a:lstStyle/>
            <a:p>
              <a:endParaRPr lang="en-GB">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03" name="Google Shape;845;p42">
              <a:extLst>
                <a:ext uri="{FF2B5EF4-FFF2-40B4-BE49-F238E27FC236}">
                  <a16:creationId xmlns:a16="http://schemas.microsoft.com/office/drawing/2014/main" id="{A128F5D7-F257-5EFD-C302-484CF45E7669}"/>
                </a:ext>
              </a:extLst>
            </p:cNvPr>
            <p:cNvSpPr/>
            <p:nvPr/>
          </p:nvSpPr>
          <p:spPr>
            <a:xfrm>
              <a:off x="6977841" y="1533248"/>
              <a:ext cx="1377951" cy="1380067"/>
            </a:xfrm>
            <a:custGeom>
              <a:avLst/>
              <a:gdLst/>
              <a:ahLst/>
              <a:cxnLst/>
              <a:rect l="l" t="t" r="r" b="b"/>
              <a:pathLst>
                <a:path w="1175" h="1175" extrusionOk="0">
                  <a:moveTo>
                    <a:pt x="1014" y="285"/>
                  </a:moveTo>
                  <a:cubicBezTo>
                    <a:pt x="965" y="285"/>
                    <a:pt x="922" y="307"/>
                    <a:pt x="892" y="341"/>
                  </a:cubicBezTo>
                  <a:cubicBezTo>
                    <a:pt x="892" y="0"/>
                    <a:pt x="892" y="0"/>
                    <a:pt x="892" y="0"/>
                  </a:cubicBezTo>
                  <a:cubicBezTo>
                    <a:pt x="552" y="0"/>
                    <a:pt x="552" y="0"/>
                    <a:pt x="552" y="0"/>
                  </a:cubicBezTo>
                  <a:cubicBezTo>
                    <a:pt x="586" y="30"/>
                    <a:pt x="607" y="73"/>
                    <a:pt x="607" y="122"/>
                  </a:cubicBezTo>
                  <a:cubicBezTo>
                    <a:pt x="607" y="211"/>
                    <a:pt x="535" y="283"/>
                    <a:pt x="446" y="283"/>
                  </a:cubicBezTo>
                  <a:cubicBezTo>
                    <a:pt x="357" y="283"/>
                    <a:pt x="285" y="211"/>
                    <a:pt x="285" y="122"/>
                  </a:cubicBezTo>
                  <a:cubicBezTo>
                    <a:pt x="285" y="73"/>
                    <a:pt x="307" y="30"/>
                    <a:pt x="341" y="0"/>
                  </a:cubicBezTo>
                  <a:cubicBezTo>
                    <a:pt x="0" y="0"/>
                    <a:pt x="0" y="0"/>
                    <a:pt x="0" y="0"/>
                  </a:cubicBezTo>
                  <a:cubicBezTo>
                    <a:pt x="0" y="341"/>
                    <a:pt x="0" y="341"/>
                    <a:pt x="0" y="341"/>
                  </a:cubicBezTo>
                  <a:cubicBezTo>
                    <a:pt x="30" y="307"/>
                    <a:pt x="73" y="285"/>
                    <a:pt x="122" y="285"/>
                  </a:cubicBezTo>
                  <a:cubicBezTo>
                    <a:pt x="211" y="285"/>
                    <a:pt x="283" y="357"/>
                    <a:pt x="283" y="446"/>
                  </a:cubicBezTo>
                  <a:cubicBezTo>
                    <a:pt x="283" y="535"/>
                    <a:pt x="211" y="607"/>
                    <a:pt x="122" y="607"/>
                  </a:cubicBezTo>
                  <a:cubicBezTo>
                    <a:pt x="73" y="607"/>
                    <a:pt x="30" y="586"/>
                    <a:pt x="0" y="552"/>
                  </a:cubicBezTo>
                  <a:cubicBezTo>
                    <a:pt x="0" y="892"/>
                    <a:pt x="0" y="892"/>
                    <a:pt x="0" y="892"/>
                  </a:cubicBezTo>
                  <a:cubicBezTo>
                    <a:pt x="341" y="892"/>
                    <a:pt x="341" y="892"/>
                    <a:pt x="341" y="892"/>
                  </a:cubicBezTo>
                  <a:cubicBezTo>
                    <a:pt x="307" y="922"/>
                    <a:pt x="285" y="965"/>
                    <a:pt x="285" y="1014"/>
                  </a:cubicBezTo>
                  <a:cubicBezTo>
                    <a:pt x="285" y="1103"/>
                    <a:pt x="357" y="1175"/>
                    <a:pt x="446" y="1175"/>
                  </a:cubicBezTo>
                  <a:cubicBezTo>
                    <a:pt x="535" y="1175"/>
                    <a:pt x="607" y="1103"/>
                    <a:pt x="607" y="1014"/>
                  </a:cubicBezTo>
                  <a:cubicBezTo>
                    <a:pt x="607" y="965"/>
                    <a:pt x="586" y="922"/>
                    <a:pt x="552" y="892"/>
                  </a:cubicBezTo>
                  <a:cubicBezTo>
                    <a:pt x="892" y="892"/>
                    <a:pt x="892" y="892"/>
                    <a:pt x="892" y="892"/>
                  </a:cubicBezTo>
                  <a:cubicBezTo>
                    <a:pt x="892" y="552"/>
                    <a:pt x="892" y="552"/>
                    <a:pt x="892" y="552"/>
                  </a:cubicBezTo>
                  <a:cubicBezTo>
                    <a:pt x="922" y="586"/>
                    <a:pt x="965" y="607"/>
                    <a:pt x="1014" y="607"/>
                  </a:cubicBezTo>
                  <a:cubicBezTo>
                    <a:pt x="1103" y="607"/>
                    <a:pt x="1175" y="535"/>
                    <a:pt x="1175" y="446"/>
                  </a:cubicBezTo>
                  <a:cubicBezTo>
                    <a:pt x="1175" y="357"/>
                    <a:pt x="1103" y="285"/>
                    <a:pt x="1014" y="285"/>
                  </a:cubicBezTo>
                  <a:close/>
                </a:path>
              </a:pathLst>
            </a:custGeom>
            <a:solidFill>
              <a:schemeClr val="bg2">
                <a:lumMod val="50000"/>
              </a:schemeClr>
            </a:solidFill>
            <a:ln w="12700" cap="flat" cmpd="sng">
              <a:solidFill>
                <a:schemeClr val="lt1"/>
              </a:solidFill>
              <a:prstDash val="solid"/>
              <a:miter lim="800000"/>
              <a:headEnd type="none" w="sm" len="sm"/>
              <a:tailEnd type="none" w="sm" len="sm"/>
            </a:ln>
          </p:spPr>
          <p:txBody>
            <a:bodyPr spcFirstLastPara="1" wrap="square" lIns="121900" tIns="60933" rIns="121900" bIns="60933" anchor="t" anchorCtr="0">
              <a:noAutofit/>
            </a:bodyPr>
            <a:lstStyle/>
            <a:p>
              <a:endParaRPr lang="en-GB">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04" name="Google Shape;846;p42">
              <a:extLst>
                <a:ext uri="{FF2B5EF4-FFF2-40B4-BE49-F238E27FC236}">
                  <a16:creationId xmlns:a16="http://schemas.microsoft.com/office/drawing/2014/main" id="{0C42E9A6-9386-4718-3D3A-C1651E840E48}"/>
                </a:ext>
              </a:extLst>
            </p:cNvPr>
            <p:cNvSpPr/>
            <p:nvPr/>
          </p:nvSpPr>
          <p:spPr>
            <a:xfrm>
              <a:off x="8023475" y="1200932"/>
              <a:ext cx="1047751" cy="1380067"/>
            </a:xfrm>
            <a:custGeom>
              <a:avLst/>
              <a:gdLst/>
              <a:ahLst/>
              <a:cxnLst/>
              <a:rect l="l" t="t" r="r" b="b"/>
              <a:pathLst>
                <a:path w="893" h="1175" extrusionOk="0">
                  <a:moveTo>
                    <a:pt x="552" y="283"/>
                  </a:moveTo>
                  <a:cubicBezTo>
                    <a:pt x="586" y="253"/>
                    <a:pt x="608" y="210"/>
                    <a:pt x="608" y="161"/>
                  </a:cubicBezTo>
                  <a:cubicBezTo>
                    <a:pt x="608" y="72"/>
                    <a:pt x="536" y="0"/>
                    <a:pt x="447" y="0"/>
                  </a:cubicBezTo>
                  <a:cubicBezTo>
                    <a:pt x="358" y="0"/>
                    <a:pt x="285" y="72"/>
                    <a:pt x="285" y="161"/>
                  </a:cubicBezTo>
                  <a:cubicBezTo>
                    <a:pt x="285" y="210"/>
                    <a:pt x="307" y="253"/>
                    <a:pt x="341" y="283"/>
                  </a:cubicBezTo>
                  <a:cubicBezTo>
                    <a:pt x="0" y="283"/>
                    <a:pt x="0" y="283"/>
                    <a:pt x="0" y="283"/>
                  </a:cubicBezTo>
                  <a:cubicBezTo>
                    <a:pt x="0" y="624"/>
                    <a:pt x="0" y="624"/>
                    <a:pt x="0" y="624"/>
                  </a:cubicBezTo>
                  <a:cubicBezTo>
                    <a:pt x="30" y="590"/>
                    <a:pt x="73" y="568"/>
                    <a:pt x="122" y="568"/>
                  </a:cubicBezTo>
                  <a:cubicBezTo>
                    <a:pt x="211" y="568"/>
                    <a:pt x="283" y="640"/>
                    <a:pt x="283" y="729"/>
                  </a:cubicBezTo>
                  <a:cubicBezTo>
                    <a:pt x="283" y="818"/>
                    <a:pt x="211" y="890"/>
                    <a:pt x="122" y="890"/>
                  </a:cubicBezTo>
                  <a:cubicBezTo>
                    <a:pt x="73" y="890"/>
                    <a:pt x="30" y="869"/>
                    <a:pt x="0" y="835"/>
                  </a:cubicBezTo>
                  <a:cubicBezTo>
                    <a:pt x="0" y="1175"/>
                    <a:pt x="0" y="1175"/>
                    <a:pt x="0" y="1175"/>
                  </a:cubicBezTo>
                  <a:cubicBezTo>
                    <a:pt x="341" y="1175"/>
                    <a:pt x="341" y="1175"/>
                    <a:pt x="341" y="1175"/>
                  </a:cubicBezTo>
                  <a:cubicBezTo>
                    <a:pt x="307" y="1146"/>
                    <a:pt x="285" y="1102"/>
                    <a:pt x="285" y="1054"/>
                  </a:cubicBezTo>
                  <a:cubicBezTo>
                    <a:pt x="285" y="965"/>
                    <a:pt x="358" y="893"/>
                    <a:pt x="447" y="893"/>
                  </a:cubicBezTo>
                  <a:cubicBezTo>
                    <a:pt x="536" y="893"/>
                    <a:pt x="608" y="965"/>
                    <a:pt x="608" y="1054"/>
                  </a:cubicBezTo>
                  <a:cubicBezTo>
                    <a:pt x="608" y="1102"/>
                    <a:pt x="586" y="1146"/>
                    <a:pt x="552" y="1175"/>
                  </a:cubicBezTo>
                  <a:cubicBezTo>
                    <a:pt x="893" y="1175"/>
                    <a:pt x="893" y="1175"/>
                    <a:pt x="893" y="1175"/>
                  </a:cubicBezTo>
                  <a:cubicBezTo>
                    <a:pt x="893" y="283"/>
                    <a:pt x="893" y="283"/>
                    <a:pt x="893" y="283"/>
                  </a:cubicBezTo>
                  <a:lnTo>
                    <a:pt x="552" y="283"/>
                  </a:lnTo>
                  <a:close/>
                </a:path>
              </a:pathLst>
            </a:custGeom>
            <a:solidFill>
              <a:schemeClr val="accent5"/>
            </a:solidFill>
            <a:ln w="12700" cap="flat" cmpd="sng">
              <a:solidFill>
                <a:schemeClr val="lt1"/>
              </a:solidFill>
              <a:prstDash val="solid"/>
              <a:miter lim="800000"/>
              <a:headEnd type="none" w="sm" len="sm"/>
              <a:tailEnd type="none" w="sm" len="sm"/>
            </a:ln>
          </p:spPr>
          <p:txBody>
            <a:bodyPr spcFirstLastPara="1" wrap="square" lIns="121900" tIns="60933" rIns="121900" bIns="60933" anchor="t" anchorCtr="0">
              <a:noAutofit/>
            </a:bodyPr>
            <a:lstStyle/>
            <a:p>
              <a:endParaRPr lang="en-GB">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05" name="Google Shape;847;p42">
              <a:extLst>
                <a:ext uri="{FF2B5EF4-FFF2-40B4-BE49-F238E27FC236}">
                  <a16:creationId xmlns:a16="http://schemas.microsoft.com/office/drawing/2014/main" id="{6A173DEE-AD50-8D53-523C-5F8D65007B29}"/>
                </a:ext>
              </a:extLst>
            </p:cNvPr>
            <p:cNvSpPr txBox="1"/>
            <p:nvPr/>
          </p:nvSpPr>
          <p:spPr>
            <a:xfrm>
              <a:off x="6366223" y="1270970"/>
              <a:ext cx="171252" cy="205184"/>
            </a:xfrm>
            <a:prstGeom prst="rect">
              <a:avLst/>
            </a:prstGeom>
            <a:noFill/>
            <a:ln>
              <a:noFill/>
            </a:ln>
          </p:spPr>
          <p:txBody>
            <a:bodyPr spcFirstLastPara="1" wrap="square" lIns="0" tIns="0" rIns="0" bIns="0" anchor="t" anchorCtr="0">
              <a:noAutofit/>
            </a:bodyPr>
            <a:lstStyle/>
            <a:p>
              <a:pPr algn="ctr"/>
              <a:r>
                <a:rPr lang="en-US" sz="1333" b="1">
                  <a:solidFill>
                    <a:schemeClr val="lt1"/>
                  </a:solidFill>
                  <a:latin typeface="Lato" panose="020F0502020204030203" pitchFamily="34" charset="0"/>
                  <a:ea typeface="Lato" panose="020F0502020204030203" pitchFamily="34" charset="0"/>
                  <a:cs typeface="Lato" panose="020F0502020204030203" pitchFamily="34" charset="0"/>
                  <a:sym typeface="Lato"/>
                </a:rPr>
                <a:t>3</a:t>
              </a:r>
            </a:p>
          </p:txBody>
        </p:sp>
        <p:sp>
          <p:nvSpPr>
            <p:cNvPr id="106" name="Google Shape;848;p42">
              <a:extLst>
                <a:ext uri="{FF2B5EF4-FFF2-40B4-BE49-F238E27FC236}">
                  <a16:creationId xmlns:a16="http://schemas.microsoft.com/office/drawing/2014/main" id="{7B580C40-87C5-007F-1FD7-B21838C7A0A4}"/>
                </a:ext>
              </a:extLst>
            </p:cNvPr>
            <p:cNvSpPr txBox="1"/>
            <p:nvPr/>
          </p:nvSpPr>
          <p:spPr>
            <a:xfrm>
              <a:off x="4274956" y="1270970"/>
              <a:ext cx="171252" cy="205184"/>
            </a:xfrm>
            <a:prstGeom prst="rect">
              <a:avLst/>
            </a:prstGeom>
            <a:noFill/>
            <a:ln>
              <a:noFill/>
            </a:ln>
          </p:spPr>
          <p:txBody>
            <a:bodyPr spcFirstLastPara="1" wrap="square" lIns="0" tIns="0" rIns="0" bIns="0" anchor="t" anchorCtr="0">
              <a:noAutofit/>
            </a:bodyPr>
            <a:lstStyle/>
            <a:p>
              <a:pPr algn="ctr"/>
              <a:r>
                <a:rPr lang="en-US" sz="1333" b="1">
                  <a:solidFill>
                    <a:schemeClr val="lt1"/>
                  </a:solidFill>
                  <a:latin typeface="Lato" panose="020F0502020204030203" pitchFamily="34" charset="0"/>
                  <a:ea typeface="Lato" panose="020F0502020204030203" pitchFamily="34" charset="0"/>
                  <a:cs typeface="Lato" panose="020F0502020204030203" pitchFamily="34" charset="0"/>
                  <a:sym typeface="Lato"/>
                </a:rPr>
                <a:t>1</a:t>
              </a:r>
            </a:p>
          </p:txBody>
        </p:sp>
        <p:sp>
          <p:nvSpPr>
            <p:cNvPr id="107" name="Google Shape;849;p42">
              <a:extLst>
                <a:ext uri="{FF2B5EF4-FFF2-40B4-BE49-F238E27FC236}">
                  <a16:creationId xmlns:a16="http://schemas.microsoft.com/office/drawing/2014/main" id="{38B61CC0-B5FF-AD53-D1E0-EC098B346FB4}"/>
                </a:ext>
              </a:extLst>
            </p:cNvPr>
            <p:cNvSpPr txBox="1"/>
            <p:nvPr/>
          </p:nvSpPr>
          <p:spPr>
            <a:xfrm>
              <a:off x="8461723" y="1270970"/>
              <a:ext cx="171252" cy="205184"/>
            </a:xfrm>
            <a:prstGeom prst="rect">
              <a:avLst/>
            </a:prstGeom>
            <a:noFill/>
            <a:ln>
              <a:noFill/>
            </a:ln>
          </p:spPr>
          <p:txBody>
            <a:bodyPr spcFirstLastPara="1" wrap="square" lIns="0" tIns="0" rIns="0" bIns="0" anchor="t" anchorCtr="0">
              <a:noAutofit/>
            </a:bodyPr>
            <a:lstStyle/>
            <a:p>
              <a:pPr algn="ctr"/>
              <a:r>
                <a:rPr lang="en-US" sz="1333" b="1">
                  <a:solidFill>
                    <a:schemeClr val="lt1"/>
                  </a:solidFill>
                  <a:latin typeface="Lato" panose="020F0502020204030203" pitchFamily="34" charset="0"/>
                  <a:ea typeface="Lato" panose="020F0502020204030203" pitchFamily="34" charset="0"/>
                  <a:cs typeface="Lato" panose="020F0502020204030203" pitchFamily="34" charset="0"/>
                  <a:sym typeface="Lato"/>
                </a:rPr>
                <a:t>5</a:t>
              </a:r>
            </a:p>
          </p:txBody>
        </p:sp>
        <p:sp>
          <p:nvSpPr>
            <p:cNvPr id="108" name="Google Shape;850;p42">
              <a:extLst>
                <a:ext uri="{FF2B5EF4-FFF2-40B4-BE49-F238E27FC236}">
                  <a16:creationId xmlns:a16="http://schemas.microsoft.com/office/drawing/2014/main" id="{9A10EA3E-5164-3310-DFAF-3608BF6B8ABF}"/>
                </a:ext>
              </a:extLst>
            </p:cNvPr>
            <p:cNvSpPr txBox="1"/>
            <p:nvPr/>
          </p:nvSpPr>
          <p:spPr>
            <a:xfrm>
              <a:off x="7419363" y="2612748"/>
              <a:ext cx="171252" cy="205184"/>
            </a:xfrm>
            <a:prstGeom prst="rect">
              <a:avLst/>
            </a:prstGeom>
            <a:noFill/>
            <a:ln>
              <a:noFill/>
            </a:ln>
          </p:spPr>
          <p:txBody>
            <a:bodyPr spcFirstLastPara="1" wrap="square" lIns="0" tIns="0" rIns="0" bIns="0" anchor="t" anchorCtr="0">
              <a:noAutofit/>
            </a:bodyPr>
            <a:lstStyle/>
            <a:p>
              <a:pPr algn="ctr"/>
              <a:r>
                <a:rPr lang="en-US" sz="1333" b="1">
                  <a:solidFill>
                    <a:schemeClr val="lt1"/>
                  </a:solidFill>
                  <a:latin typeface="Lato" panose="020F0502020204030203" pitchFamily="34" charset="0"/>
                  <a:ea typeface="Lato" panose="020F0502020204030203" pitchFamily="34" charset="0"/>
                  <a:cs typeface="Lato" panose="020F0502020204030203" pitchFamily="34" charset="0"/>
                  <a:sym typeface="Lato"/>
                </a:rPr>
                <a:t>4</a:t>
              </a:r>
            </a:p>
          </p:txBody>
        </p:sp>
        <p:sp>
          <p:nvSpPr>
            <p:cNvPr id="109" name="Google Shape;851;p42">
              <a:extLst>
                <a:ext uri="{FF2B5EF4-FFF2-40B4-BE49-F238E27FC236}">
                  <a16:creationId xmlns:a16="http://schemas.microsoft.com/office/drawing/2014/main" id="{43549C2C-6221-6531-41EC-A49B6FC461EB}"/>
                </a:ext>
              </a:extLst>
            </p:cNvPr>
            <p:cNvSpPr txBox="1"/>
            <p:nvPr/>
          </p:nvSpPr>
          <p:spPr>
            <a:xfrm>
              <a:off x="5323863" y="2612748"/>
              <a:ext cx="171252" cy="205184"/>
            </a:xfrm>
            <a:prstGeom prst="rect">
              <a:avLst/>
            </a:prstGeom>
            <a:noFill/>
            <a:ln>
              <a:noFill/>
            </a:ln>
          </p:spPr>
          <p:txBody>
            <a:bodyPr spcFirstLastPara="1" wrap="square" lIns="0" tIns="0" rIns="0" bIns="0" anchor="t" anchorCtr="0">
              <a:noAutofit/>
            </a:bodyPr>
            <a:lstStyle/>
            <a:p>
              <a:pPr algn="ctr"/>
              <a:r>
                <a:rPr lang="en-US" sz="1333" b="1">
                  <a:solidFill>
                    <a:schemeClr val="lt1"/>
                  </a:solidFill>
                  <a:latin typeface="Lato" panose="020F0502020204030203" pitchFamily="34" charset="0"/>
                  <a:ea typeface="Lato" panose="020F0502020204030203" pitchFamily="34" charset="0"/>
                  <a:cs typeface="Lato" panose="020F0502020204030203" pitchFamily="34" charset="0"/>
                  <a:sym typeface="Lato"/>
                </a:rPr>
                <a:t>2</a:t>
              </a:r>
            </a:p>
          </p:txBody>
        </p:sp>
        <p:grpSp>
          <p:nvGrpSpPr>
            <p:cNvPr id="110" name="Google Shape;877;p42">
              <a:extLst>
                <a:ext uri="{FF2B5EF4-FFF2-40B4-BE49-F238E27FC236}">
                  <a16:creationId xmlns:a16="http://schemas.microsoft.com/office/drawing/2014/main" id="{C854DCAE-3D8E-B5C1-FABA-B5A625F631F3}"/>
                </a:ext>
              </a:extLst>
            </p:cNvPr>
            <p:cNvGrpSpPr/>
            <p:nvPr/>
          </p:nvGrpSpPr>
          <p:grpSpPr>
            <a:xfrm>
              <a:off x="4265682" y="1739948"/>
              <a:ext cx="232443" cy="338096"/>
              <a:chOff x="4838700" y="2774950"/>
              <a:chExt cx="279400" cy="406400"/>
            </a:xfrm>
          </p:grpSpPr>
          <p:sp>
            <p:nvSpPr>
              <p:cNvPr id="118" name="Google Shape;878;p42">
                <a:extLst>
                  <a:ext uri="{FF2B5EF4-FFF2-40B4-BE49-F238E27FC236}">
                    <a16:creationId xmlns:a16="http://schemas.microsoft.com/office/drawing/2014/main" id="{AE220ACB-9DBD-B3DB-365E-ADBBA0FC3D61}"/>
                  </a:ext>
                </a:extLst>
              </p:cNvPr>
              <p:cNvSpPr/>
              <p:nvPr/>
            </p:nvSpPr>
            <p:spPr>
              <a:xfrm>
                <a:off x="4838700" y="2774950"/>
                <a:ext cx="279400" cy="406400"/>
              </a:xfrm>
              <a:custGeom>
                <a:avLst/>
                <a:gdLst/>
                <a:ahLst/>
                <a:cxnLst/>
                <a:rect l="l" t="t" r="r" b="b"/>
                <a:pathLst>
                  <a:path w="176" h="256" extrusionOk="0">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solidFill>
                <a:schemeClr val="lt1"/>
              </a:solidFill>
              <a:ln>
                <a:noFill/>
              </a:ln>
            </p:spPr>
            <p:txBody>
              <a:bodyPr spcFirstLastPara="1" wrap="square" lIns="121900" tIns="60933" rIns="121900" bIns="60933" anchor="t" anchorCtr="0">
                <a:noAutofit/>
              </a:bodyPr>
              <a:lstStyle/>
              <a:p>
                <a:endParaRPr>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19" name="Google Shape;879;p42">
                <a:extLst>
                  <a:ext uri="{FF2B5EF4-FFF2-40B4-BE49-F238E27FC236}">
                    <a16:creationId xmlns:a16="http://schemas.microsoft.com/office/drawing/2014/main" id="{0D295F10-E0BD-275C-7707-C9D69398FE27}"/>
                  </a:ext>
                </a:extLst>
              </p:cNvPr>
              <p:cNvSpPr/>
              <p:nvPr/>
            </p:nvSpPr>
            <p:spPr>
              <a:xfrm>
                <a:off x="4902200" y="2838450"/>
                <a:ext cx="82550" cy="82550"/>
              </a:xfrm>
              <a:custGeom>
                <a:avLst/>
                <a:gdLst/>
                <a:ahLst/>
                <a:cxnLst/>
                <a:rect l="l" t="t" r="r" b="b"/>
                <a:pathLst>
                  <a:path w="52" h="52" extrusionOk="0">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solidFill>
                <a:schemeClr val="lt1"/>
              </a:solidFill>
              <a:ln>
                <a:noFill/>
              </a:ln>
            </p:spPr>
            <p:txBody>
              <a:bodyPr spcFirstLastPara="1" wrap="square" lIns="121900" tIns="60933" rIns="121900" bIns="60933" anchor="t" anchorCtr="0">
                <a:noAutofit/>
              </a:bodyPr>
              <a:lstStyle/>
              <a:p>
                <a:endParaRPr>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20" name="Google Shape;880;p42">
                <a:extLst>
                  <a:ext uri="{FF2B5EF4-FFF2-40B4-BE49-F238E27FC236}">
                    <a16:creationId xmlns:a16="http://schemas.microsoft.com/office/drawing/2014/main" id="{037F40AD-4A75-F52C-DF04-076C9CEE1D2E}"/>
                  </a:ext>
                </a:extLst>
              </p:cNvPr>
              <p:cNvSpPr/>
              <p:nvPr/>
            </p:nvSpPr>
            <p:spPr>
              <a:xfrm>
                <a:off x="4902200" y="2838450"/>
                <a:ext cx="82550" cy="82550"/>
              </a:xfrm>
              <a:custGeom>
                <a:avLst/>
                <a:gdLst/>
                <a:ahLst/>
                <a:cxnLst/>
                <a:rect l="l" t="t" r="r" b="b"/>
                <a:pathLst>
                  <a:path w="52" h="52" extrusionOk="0">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solidFill>
                <a:schemeClr val="lt1"/>
              </a:solidFill>
              <a:ln>
                <a:noFill/>
              </a:ln>
            </p:spPr>
            <p:txBody>
              <a:bodyPr spcFirstLastPara="1" wrap="square" lIns="121900" tIns="60933" rIns="121900" bIns="60933" anchor="t" anchorCtr="0">
                <a:noAutofit/>
              </a:bodyPr>
              <a:lstStyle/>
              <a:p>
                <a:endParaRPr>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grpSp>
        <p:grpSp>
          <p:nvGrpSpPr>
            <p:cNvPr id="111" name="Google Shape;881;p42">
              <a:extLst>
                <a:ext uri="{FF2B5EF4-FFF2-40B4-BE49-F238E27FC236}">
                  <a16:creationId xmlns:a16="http://schemas.microsoft.com/office/drawing/2014/main" id="{A7E70168-09A4-2CCC-1C6E-E02A0A2959B7}"/>
                </a:ext>
              </a:extLst>
            </p:cNvPr>
            <p:cNvGrpSpPr/>
            <p:nvPr/>
          </p:nvGrpSpPr>
          <p:grpSpPr>
            <a:xfrm>
              <a:off x="5260776" y="1978011"/>
              <a:ext cx="338099" cy="338096"/>
              <a:chOff x="5588000" y="1962150"/>
              <a:chExt cx="406400" cy="406400"/>
            </a:xfrm>
          </p:grpSpPr>
          <p:sp>
            <p:nvSpPr>
              <p:cNvPr id="115" name="Google Shape;882;p42">
                <a:extLst>
                  <a:ext uri="{FF2B5EF4-FFF2-40B4-BE49-F238E27FC236}">
                    <a16:creationId xmlns:a16="http://schemas.microsoft.com/office/drawing/2014/main" id="{C81F2B7B-74AE-13CF-863A-A431C58E4937}"/>
                  </a:ext>
                </a:extLst>
              </p:cNvPr>
              <p:cNvSpPr/>
              <p:nvPr/>
            </p:nvSpPr>
            <p:spPr>
              <a:xfrm>
                <a:off x="5588000" y="1962150"/>
                <a:ext cx="406400" cy="406400"/>
              </a:xfrm>
              <a:custGeom>
                <a:avLst/>
                <a:gdLst/>
                <a:ahLst/>
                <a:cxnLst/>
                <a:rect l="l" t="t" r="r" b="b"/>
                <a:pathLst>
                  <a:path w="256" h="256" extrusionOk="0">
                    <a:moveTo>
                      <a:pt x="244" y="102"/>
                    </a:moveTo>
                    <a:lnTo>
                      <a:pt x="218" y="96"/>
                    </a:lnTo>
                    <a:lnTo>
                      <a:pt x="218" y="96"/>
                    </a:lnTo>
                    <a:lnTo>
                      <a:pt x="214" y="86"/>
                    </a:lnTo>
                    <a:lnTo>
                      <a:pt x="228" y="66"/>
                    </a:lnTo>
                    <a:lnTo>
                      <a:pt x="228" y="66"/>
                    </a:lnTo>
                    <a:lnTo>
                      <a:pt x="230" y="60"/>
                    </a:lnTo>
                    <a:lnTo>
                      <a:pt x="230" y="54"/>
                    </a:lnTo>
                    <a:lnTo>
                      <a:pt x="230" y="50"/>
                    </a:lnTo>
                    <a:lnTo>
                      <a:pt x="226" y="46"/>
                    </a:lnTo>
                    <a:lnTo>
                      <a:pt x="210" y="30"/>
                    </a:lnTo>
                    <a:lnTo>
                      <a:pt x="210" y="30"/>
                    </a:lnTo>
                    <a:lnTo>
                      <a:pt x="206" y="26"/>
                    </a:lnTo>
                    <a:lnTo>
                      <a:pt x="200" y="26"/>
                    </a:lnTo>
                    <a:lnTo>
                      <a:pt x="200" y="26"/>
                    </a:lnTo>
                    <a:lnTo>
                      <a:pt x="194" y="26"/>
                    </a:lnTo>
                    <a:lnTo>
                      <a:pt x="190" y="28"/>
                    </a:lnTo>
                    <a:lnTo>
                      <a:pt x="170" y="42"/>
                    </a:lnTo>
                    <a:lnTo>
                      <a:pt x="170" y="42"/>
                    </a:lnTo>
                    <a:lnTo>
                      <a:pt x="160" y="38"/>
                    </a:lnTo>
                    <a:lnTo>
                      <a:pt x="154" y="12"/>
                    </a:lnTo>
                    <a:lnTo>
                      <a:pt x="154" y="12"/>
                    </a:lnTo>
                    <a:lnTo>
                      <a:pt x="152" y="8"/>
                    </a:lnTo>
                    <a:lnTo>
                      <a:pt x="150" y="4"/>
                    </a:lnTo>
                    <a:lnTo>
                      <a:pt x="144" y="0"/>
                    </a:lnTo>
                    <a:lnTo>
                      <a:pt x="138" y="0"/>
                    </a:lnTo>
                    <a:lnTo>
                      <a:pt x="118" y="0"/>
                    </a:lnTo>
                    <a:lnTo>
                      <a:pt x="118" y="0"/>
                    </a:lnTo>
                    <a:lnTo>
                      <a:pt x="112" y="0"/>
                    </a:lnTo>
                    <a:lnTo>
                      <a:pt x="106" y="4"/>
                    </a:lnTo>
                    <a:lnTo>
                      <a:pt x="104" y="8"/>
                    </a:lnTo>
                    <a:lnTo>
                      <a:pt x="102" y="12"/>
                    </a:lnTo>
                    <a:lnTo>
                      <a:pt x="96" y="38"/>
                    </a:lnTo>
                    <a:lnTo>
                      <a:pt x="96" y="38"/>
                    </a:lnTo>
                    <a:lnTo>
                      <a:pt x="86" y="42"/>
                    </a:lnTo>
                    <a:lnTo>
                      <a:pt x="66" y="28"/>
                    </a:lnTo>
                    <a:lnTo>
                      <a:pt x="66" y="28"/>
                    </a:lnTo>
                    <a:lnTo>
                      <a:pt x="62" y="26"/>
                    </a:lnTo>
                    <a:lnTo>
                      <a:pt x="56" y="26"/>
                    </a:lnTo>
                    <a:lnTo>
                      <a:pt x="56" y="26"/>
                    </a:lnTo>
                    <a:lnTo>
                      <a:pt x="50" y="26"/>
                    </a:lnTo>
                    <a:lnTo>
                      <a:pt x="46" y="30"/>
                    </a:lnTo>
                    <a:lnTo>
                      <a:pt x="30" y="46"/>
                    </a:lnTo>
                    <a:lnTo>
                      <a:pt x="30" y="46"/>
                    </a:lnTo>
                    <a:lnTo>
                      <a:pt x="26" y="50"/>
                    </a:lnTo>
                    <a:lnTo>
                      <a:pt x="26" y="54"/>
                    </a:lnTo>
                    <a:lnTo>
                      <a:pt x="26" y="60"/>
                    </a:lnTo>
                    <a:lnTo>
                      <a:pt x="28" y="66"/>
                    </a:lnTo>
                    <a:lnTo>
                      <a:pt x="42" y="86"/>
                    </a:lnTo>
                    <a:lnTo>
                      <a:pt x="42" y="86"/>
                    </a:lnTo>
                    <a:lnTo>
                      <a:pt x="38" y="96"/>
                    </a:lnTo>
                    <a:lnTo>
                      <a:pt x="12" y="102"/>
                    </a:lnTo>
                    <a:lnTo>
                      <a:pt x="12" y="102"/>
                    </a:lnTo>
                    <a:lnTo>
                      <a:pt x="8" y="104"/>
                    </a:lnTo>
                    <a:lnTo>
                      <a:pt x="4" y="106"/>
                    </a:lnTo>
                    <a:lnTo>
                      <a:pt x="0" y="112"/>
                    </a:lnTo>
                    <a:lnTo>
                      <a:pt x="0" y="118"/>
                    </a:lnTo>
                    <a:lnTo>
                      <a:pt x="0" y="138"/>
                    </a:lnTo>
                    <a:lnTo>
                      <a:pt x="0" y="138"/>
                    </a:lnTo>
                    <a:lnTo>
                      <a:pt x="0" y="144"/>
                    </a:lnTo>
                    <a:lnTo>
                      <a:pt x="4" y="150"/>
                    </a:lnTo>
                    <a:lnTo>
                      <a:pt x="8" y="152"/>
                    </a:lnTo>
                    <a:lnTo>
                      <a:pt x="12" y="154"/>
                    </a:lnTo>
                    <a:lnTo>
                      <a:pt x="38" y="160"/>
                    </a:lnTo>
                    <a:lnTo>
                      <a:pt x="38" y="160"/>
                    </a:lnTo>
                    <a:lnTo>
                      <a:pt x="42" y="170"/>
                    </a:lnTo>
                    <a:lnTo>
                      <a:pt x="28" y="190"/>
                    </a:lnTo>
                    <a:lnTo>
                      <a:pt x="28" y="190"/>
                    </a:lnTo>
                    <a:lnTo>
                      <a:pt x="26" y="196"/>
                    </a:lnTo>
                    <a:lnTo>
                      <a:pt x="26" y="202"/>
                    </a:lnTo>
                    <a:lnTo>
                      <a:pt x="26" y="206"/>
                    </a:lnTo>
                    <a:lnTo>
                      <a:pt x="30" y="210"/>
                    </a:lnTo>
                    <a:lnTo>
                      <a:pt x="46" y="226"/>
                    </a:lnTo>
                    <a:lnTo>
                      <a:pt x="46" y="226"/>
                    </a:lnTo>
                    <a:lnTo>
                      <a:pt x="50" y="230"/>
                    </a:lnTo>
                    <a:lnTo>
                      <a:pt x="56" y="230"/>
                    </a:lnTo>
                    <a:lnTo>
                      <a:pt x="56" y="230"/>
                    </a:lnTo>
                    <a:lnTo>
                      <a:pt x="62" y="230"/>
                    </a:lnTo>
                    <a:lnTo>
                      <a:pt x="66" y="228"/>
                    </a:lnTo>
                    <a:lnTo>
                      <a:pt x="86" y="214"/>
                    </a:lnTo>
                    <a:lnTo>
                      <a:pt x="86" y="214"/>
                    </a:lnTo>
                    <a:lnTo>
                      <a:pt x="96" y="218"/>
                    </a:lnTo>
                    <a:lnTo>
                      <a:pt x="102" y="244"/>
                    </a:lnTo>
                    <a:lnTo>
                      <a:pt x="102" y="244"/>
                    </a:lnTo>
                    <a:lnTo>
                      <a:pt x="104" y="248"/>
                    </a:lnTo>
                    <a:lnTo>
                      <a:pt x="106" y="252"/>
                    </a:lnTo>
                    <a:lnTo>
                      <a:pt x="112" y="256"/>
                    </a:lnTo>
                    <a:lnTo>
                      <a:pt x="118" y="256"/>
                    </a:lnTo>
                    <a:lnTo>
                      <a:pt x="138" y="256"/>
                    </a:lnTo>
                    <a:lnTo>
                      <a:pt x="138" y="256"/>
                    </a:lnTo>
                    <a:lnTo>
                      <a:pt x="144" y="256"/>
                    </a:lnTo>
                    <a:lnTo>
                      <a:pt x="150" y="252"/>
                    </a:lnTo>
                    <a:lnTo>
                      <a:pt x="152" y="248"/>
                    </a:lnTo>
                    <a:lnTo>
                      <a:pt x="154" y="244"/>
                    </a:lnTo>
                    <a:lnTo>
                      <a:pt x="160" y="218"/>
                    </a:lnTo>
                    <a:lnTo>
                      <a:pt x="160" y="218"/>
                    </a:lnTo>
                    <a:lnTo>
                      <a:pt x="170" y="214"/>
                    </a:lnTo>
                    <a:lnTo>
                      <a:pt x="190" y="228"/>
                    </a:lnTo>
                    <a:lnTo>
                      <a:pt x="190" y="228"/>
                    </a:lnTo>
                    <a:lnTo>
                      <a:pt x="194" y="230"/>
                    </a:lnTo>
                    <a:lnTo>
                      <a:pt x="200" y="230"/>
                    </a:lnTo>
                    <a:lnTo>
                      <a:pt x="200" y="230"/>
                    </a:lnTo>
                    <a:lnTo>
                      <a:pt x="206" y="230"/>
                    </a:lnTo>
                    <a:lnTo>
                      <a:pt x="210" y="226"/>
                    </a:lnTo>
                    <a:lnTo>
                      <a:pt x="226" y="210"/>
                    </a:lnTo>
                    <a:lnTo>
                      <a:pt x="226" y="210"/>
                    </a:lnTo>
                    <a:lnTo>
                      <a:pt x="230" y="206"/>
                    </a:lnTo>
                    <a:lnTo>
                      <a:pt x="230" y="202"/>
                    </a:lnTo>
                    <a:lnTo>
                      <a:pt x="230" y="196"/>
                    </a:lnTo>
                    <a:lnTo>
                      <a:pt x="228" y="190"/>
                    </a:lnTo>
                    <a:lnTo>
                      <a:pt x="214" y="170"/>
                    </a:lnTo>
                    <a:lnTo>
                      <a:pt x="214" y="170"/>
                    </a:lnTo>
                    <a:lnTo>
                      <a:pt x="218" y="160"/>
                    </a:lnTo>
                    <a:lnTo>
                      <a:pt x="244" y="154"/>
                    </a:lnTo>
                    <a:lnTo>
                      <a:pt x="244" y="154"/>
                    </a:lnTo>
                    <a:lnTo>
                      <a:pt x="248" y="152"/>
                    </a:lnTo>
                    <a:lnTo>
                      <a:pt x="252" y="150"/>
                    </a:lnTo>
                    <a:lnTo>
                      <a:pt x="256" y="144"/>
                    </a:lnTo>
                    <a:lnTo>
                      <a:pt x="256" y="138"/>
                    </a:lnTo>
                    <a:lnTo>
                      <a:pt x="256" y="118"/>
                    </a:lnTo>
                    <a:lnTo>
                      <a:pt x="256" y="118"/>
                    </a:lnTo>
                    <a:lnTo>
                      <a:pt x="256" y="112"/>
                    </a:lnTo>
                    <a:lnTo>
                      <a:pt x="252" y="106"/>
                    </a:lnTo>
                    <a:lnTo>
                      <a:pt x="248" y="104"/>
                    </a:lnTo>
                    <a:lnTo>
                      <a:pt x="244" y="102"/>
                    </a:lnTo>
                    <a:close/>
                    <a:moveTo>
                      <a:pt x="216" y="144"/>
                    </a:moveTo>
                    <a:lnTo>
                      <a:pt x="216" y="144"/>
                    </a:lnTo>
                    <a:lnTo>
                      <a:pt x="208" y="148"/>
                    </a:lnTo>
                    <a:lnTo>
                      <a:pt x="204" y="154"/>
                    </a:lnTo>
                    <a:lnTo>
                      <a:pt x="204" y="154"/>
                    </a:lnTo>
                    <a:lnTo>
                      <a:pt x="200" y="162"/>
                    </a:lnTo>
                    <a:lnTo>
                      <a:pt x="200" y="162"/>
                    </a:lnTo>
                    <a:lnTo>
                      <a:pt x="198" y="170"/>
                    </a:lnTo>
                    <a:lnTo>
                      <a:pt x="202" y="178"/>
                    </a:lnTo>
                    <a:lnTo>
                      <a:pt x="214" y="200"/>
                    </a:lnTo>
                    <a:lnTo>
                      <a:pt x="200" y="214"/>
                    </a:lnTo>
                    <a:lnTo>
                      <a:pt x="178" y="202"/>
                    </a:lnTo>
                    <a:lnTo>
                      <a:pt x="178" y="202"/>
                    </a:lnTo>
                    <a:lnTo>
                      <a:pt x="174" y="198"/>
                    </a:lnTo>
                    <a:lnTo>
                      <a:pt x="170" y="198"/>
                    </a:lnTo>
                    <a:lnTo>
                      <a:pt x="170" y="198"/>
                    </a:lnTo>
                    <a:lnTo>
                      <a:pt x="162" y="200"/>
                    </a:lnTo>
                    <a:lnTo>
                      <a:pt x="162" y="200"/>
                    </a:lnTo>
                    <a:lnTo>
                      <a:pt x="154" y="204"/>
                    </a:lnTo>
                    <a:lnTo>
                      <a:pt x="154" y="204"/>
                    </a:lnTo>
                    <a:lnTo>
                      <a:pt x="148" y="208"/>
                    </a:lnTo>
                    <a:lnTo>
                      <a:pt x="144" y="216"/>
                    </a:lnTo>
                    <a:lnTo>
                      <a:pt x="138" y="240"/>
                    </a:lnTo>
                    <a:lnTo>
                      <a:pt x="118" y="240"/>
                    </a:lnTo>
                    <a:lnTo>
                      <a:pt x="112" y="216"/>
                    </a:lnTo>
                    <a:lnTo>
                      <a:pt x="112" y="216"/>
                    </a:lnTo>
                    <a:lnTo>
                      <a:pt x="108" y="208"/>
                    </a:lnTo>
                    <a:lnTo>
                      <a:pt x="102" y="204"/>
                    </a:lnTo>
                    <a:lnTo>
                      <a:pt x="102" y="204"/>
                    </a:lnTo>
                    <a:lnTo>
                      <a:pt x="94" y="200"/>
                    </a:lnTo>
                    <a:lnTo>
                      <a:pt x="94" y="200"/>
                    </a:lnTo>
                    <a:lnTo>
                      <a:pt x="86" y="198"/>
                    </a:lnTo>
                    <a:lnTo>
                      <a:pt x="86" y="198"/>
                    </a:lnTo>
                    <a:lnTo>
                      <a:pt x="82" y="198"/>
                    </a:lnTo>
                    <a:lnTo>
                      <a:pt x="78" y="202"/>
                    </a:lnTo>
                    <a:lnTo>
                      <a:pt x="56" y="214"/>
                    </a:lnTo>
                    <a:lnTo>
                      <a:pt x="42" y="200"/>
                    </a:lnTo>
                    <a:lnTo>
                      <a:pt x="54" y="178"/>
                    </a:lnTo>
                    <a:lnTo>
                      <a:pt x="54" y="178"/>
                    </a:lnTo>
                    <a:lnTo>
                      <a:pt x="58" y="170"/>
                    </a:lnTo>
                    <a:lnTo>
                      <a:pt x="56" y="162"/>
                    </a:lnTo>
                    <a:lnTo>
                      <a:pt x="56" y="162"/>
                    </a:lnTo>
                    <a:lnTo>
                      <a:pt x="52" y="154"/>
                    </a:lnTo>
                    <a:lnTo>
                      <a:pt x="52" y="154"/>
                    </a:lnTo>
                    <a:lnTo>
                      <a:pt x="48" y="148"/>
                    </a:lnTo>
                    <a:lnTo>
                      <a:pt x="40" y="144"/>
                    </a:lnTo>
                    <a:lnTo>
                      <a:pt x="16" y="138"/>
                    </a:lnTo>
                    <a:lnTo>
                      <a:pt x="16" y="118"/>
                    </a:lnTo>
                    <a:lnTo>
                      <a:pt x="40" y="112"/>
                    </a:lnTo>
                    <a:lnTo>
                      <a:pt x="40" y="112"/>
                    </a:lnTo>
                    <a:lnTo>
                      <a:pt x="48" y="108"/>
                    </a:lnTo>
                    <a:lnTo>
                      <a:pt x="52" y="102"/>
                    </a:lnTo>
                    <a:lnTo>
                      <a:pt x="52" y="102"/>
                    </a:lnTo>
                    <a:lnTo>
                      <a:pt x="56" y="94"/>
                    </a:lnTo>
                    <a:lnTo>
                      <a:pt x="56" y="94"/>
                    </a:lnTo>
                    <a:lnTo>
                      <a:pt x="58" y="86"/>
                    </a:lnTo>
                    <a:lnTo>
                      <a:pt x="54" y="78"/>
                    </a:lnTo>
                    <a:lnTo>
                      <a:pt x="42" y="56"/>
                    </a:lnTo>
                    <a:lnTo>
                      <a:pt x="56" y="42"/>
                    </a:lnTo>
                    <a:lnTo>
                      <a:pt x="78" y="54"/>
                    </a:lnTo>
                    <a:lnTo>
                      <a:pt x="78" y="54"/>
                    </a:lnTo>
                    <a:lnTo>
                      <a:pt x="82" y="58"/>
                    </a:lnTo>
                    <a:lnTo>
                      <a:pt x="86" y="58"/>
                    </a:lnTo>
                    <a:lnTo>
                      <a:pt x="86" y="58"/>
                    </a:lnTo>
                    <a:lnTo>
                      <a:pt x="94" y="56"/>
                    </a:lnTo>
                    <a:lnTo>
                      <a:pt x="94" y="56"/>
                    </a:lnTo>
                    <a:lnTo>
                      <a:pt x="102" y="52"/>
                    </a:lnTo>
                    <a:lnTo>
                      <a:pt x="102" y="52"/>
                    </a:lnTo>
                    <a:lnTo>
                      <a:pt x="108" y="48"/>
                    </a:lnTo>
                    <a:lnTo>
                      <a:pt x="112" y="40"/>
                    </a:lnTo>
                    <a:lnTo>
                      <a:pt x="118" y="16"/>
                    </a:lnTo>
                    <a:lnTo>
                      <a:pt x="138" y="16"/>
                    </a:lnTo>
                    <a:lnTo>
                      <a:pt x="144" y="40"/>
                    </a:lnTo>
                    <a:lnTo>
                      <a:pt x="144" y="40"/>
                    </a:lnTo>
                    <a:lnTo>
                      <a:pt x="148" y="48"/>
                    </a:lnTo>
                    <a:lnTo>
                      <a:pt x="154" y="52"/>
                    </a:lnTo>
                    <a:lnTo>
                      <a:pt x="154" y="52"/>
                    </a:lnTo>
                    <a:lnTo>
                      <a:pt x="162" y="56"/>
                    </a:lnTo>
                    <a:lnTo>
                      <a:pt x="162" y="56"/>
                    </a:lnTo>
                    <a:lnTo>
                      <a:pt x="170" y="58"/>
                    </a:lnTo>
                    <a:lnTo>
                      <a:pt x="170" y="58"/>
                    </a:lnTo>
                    <a:lnTo>
                      <a:pt x="174" y="58"/>
                    </a:lnTo>
                    <a:lnTo>
                      <a:pt x="178" y="54"/>
                    </a:lnTo>
                    <a:lnTo>
                      <a:pt x="200" y="42"/>
                    </a:lnTo>
                    <a:lnTo>
                      <a:pt x="214" y="56"/>
                    </a:lnTo>
                    <a:lnTo>
                      <a:pt x="202" y="78"/>
                    </a:lnTo>
                    <a:lnTo>
                      <a:pt x="202" y="78"/>
                    </a:lnTo>
                    <a:lnTo>
                      <a:pt x="198" y="86"/>
                    </a:lnTo>
                    <a:lnTo>
                      <a:pt x="200" y="94"/>
                    </a:lnTo>
                    <a:lnTo>
                      <a:pt x="200" y="94"/>
                    </a:lnTo>
                    <a:lnTo>
                      <a:pt x="204" y="102"/>
                    </a:lnTo>
                    <a:lnTo>
                      <a:pt x="204" y="102"/>
                    </a:lnTo>
                    <a:lnTo>
                      <a:pt x="208" y="108"/>
                    </a:lnTo>
                    <a:lnTo>
                      <a:pt x="216" y="112"/>
                    </a:lnTo>
                    <a:lnTo>
                      <a:pt x="240" y="118"/>
                    </a:lnTo>
                    <a:lnTo>
                      <a:pt x="240" y="138"/>
                    </a:lnTo>
                    <a:lnTo>
                      <a:pt x="216" y="144"/>
                    </a:lnTo>
                    <a:close/>
                  </a:path>
                </a:pathLst>
              </a:custGeom>
              <a:solidFill>
                <a:schemeClr val="lt1"/>
              </a:solidFill>
              <a:ln>
                <a:noFill/>
              </a:ln>
            </p:spPr>
            <p:txBody>
              <a:bodyPr spcFirstLastPara="1" wrap="square" lIns="121900" tIns="60933" rIns="121900" bIns="60933" anchor="t" anchorCtr="0">
                <a:noAutofit/>
              </a:bodyPr>
              <a:lstStyle/>
              <a:p>
                <a:endParaRPr>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16" name="Google Shape;883;p42">
                <a:extLst>
                  <a:ext uri="{FF2B5EF4-FFF2-40B4-BE49-F238E27FC236}">
                    <a16:creationId xmlns:a16="http://schemas.microsoft.com/office/drawing/2014/main" id="{5376C3A4-D12E-BA75-3DC2-55D064E9E684}"/>
                  </a:ext>
                </a:extLst>
              </p:cNvPr>
              <p:cNvSpPr/>
              <p:nvPr/>
            </p:nvSpPr>
            <p:spPr>
              <a:xfrm>
                <a:off x="5702300" y="2076450"/>
                <a:ext cx="177800" cy="177800"/>
              </a:xfrm>
              <a:custGeom>
                <a:avLst/>
                <a:gdLst/>
                <a:ahLst/>
                <a:cxnLst/>
                <a:rect l="l" t="t" r="r" b="b"/>
                <a:pathLst>
                  <a:path w="112" h="112" extrusionOk="0">
                    <a:moveTo>
                      <a:pt x="56" y="0"/>
                    </a:moveTo>
                    <a:lnTo>
                      <a:pt x="56" y="0"/>
                    </a:lnTo>
                    <a:lnTo>
                      <a:pt x="44" y="2"/>
                    </a:lnTo>
                    <a:lnTo>
                      <a:pt x="34" y="4"/>
                    </a:lnTo>
                    <a:lnTo>
                      <a:pt x="24" y="10"/>
                    </a:lnTo>
                    <a:lnTo>
                      <a:pt x="16" y="16"/>
                    </a:lnTo>
                    <a:lnTo>
                      <a:pt x="10" y="24"/>
                    </a:lnTo>
                    <a:lnTo>
                      <a:pt x="4" y="34"/>
                    </a:lnTo>
                    <a:lnTo>
                      <a:pt x="2" y="44"/>
                    </a:lnTo>
                    <a:lnTo>
                      <a:pt x="0" y="56"/>
                    </a:lnTo>
                    <a:lnTo>
                      <a:pt x="0" y="56"/>
                    </a:lnTo>
                    <a:lnTo>
                      <a:pt x="2" y="68"/>
                    </a:lnTo>
                    <a:lnTo>
                      <a:pt x="4" y="78"/>
                    </a:lnTo>
                    <a:lnTo>
                      <a:pt x="10" y="88"/>
                    </a:lnTo>
                    <a:lnTo>
                      <a:pt x="16" y="96"/>
                    </a:lnTo>
                    <a:lnTo>
                      <a:pt x="24" y="102"/>
                    </a:lnTo>
                    <a:lnTo>
                      <a:pt x="34" y="108"/>
                    </a:lnTo>
                    <a:lnTo>
                      <a:pt x="44" y="110"/>
                    </a:lnTo>
                    <a:lnTo>
                      <a:pt x="56" y="112"/>
                    </a:lnTo>
                    <a:lnTo>
                      <a:pt x="56" y="112"/>
                    </a:lnTo>
                    <a:lnTo>
                      <a:pt x="68" y="110"/>
                    </a:lnTo>
                    <a:lnTo>
                      <a:pt x="78" y="108"/>
                    </a:lnTo>
                    <a:lnTo>
                      <a:pt x="88" y="102"/>
                    </a:lnTo>
                    <a:lnTo>
                      <a:pt x="96" y="96"/>
                    </a:lnTo>
                    <a:lnTo>
                      <a:pt x="102" y="88"/>
                    </a:lnTo>
                    <a:lnTo>
                      <a:pt x="108" y="78"/>
                    </a:lnTo>
                    <a:lnTo>
                      <a:pt x="110" y="68"/>
                    </a:lnTo>
                    <a:lnTo>
                      <a:pt x="112" y="56"/>
                    </a:lnTo>
                    <a:lnTo>
                      <a:pt x="112" y="56"/>
                    </a:lnTo>
                    <a:lnTo>
                      <a:pt x="110" y="44"/>
                    </a:lnTo>
                    <a:lnTo>
                      <a:pt x="108" y="34"/>
                    </a:lnTo>
                    <a:lnTo>
                      <a:pt x="102" y="24"/>
                    </a:lnTo>
                    <a:lnTo>
                      <a:pt x="96" y="16"/>
                    </a:lnTo>
                    <a:lnTo>
                      <a:pt x="88" y="10"/>
                    </a:lnTo>
                    <a:lnTo>
                      <a:pt x="78" y="4"/>
                    </a:lnTo>
                    <a:lnTo>
                      <a:pt x="68" y="2"/>
                    </a:lnTo>
                    <a:lnTo>
                      <a:pt x="56" y="0"/>
                    </a:lnTo>
                    <a:close/>
                    <a:moveTo>
                      <a:pt x="56" y="104"/>
                    </a:moveTo>
                    <a:lnTo>
                      <a:pt x="56" y="104"/>
                    </a:lnTo>
                    <a:lnTo>
                      <a:pt x="46" y="104"/>
                    </a:lnTo>
                    <a:lnTo>
                      <a:pt x="36" y="102"/>
                    </a:lnTo>
                    <a:lnTo>
                      <a:pt x="28" y="96"/>
                    </a:lnTo>
                    <a:lnTo>
                      <a:pt x="22" y="90"/>
                    </a:lnTo>
                    <a:lnTo>
                      <a:pt x="16" y="84"/>
                    </a:lnTo>
                    <a:lnTo>
                      <a:pt x="10" y="76"/>
                    </a:lnTo>
                    <a:lnTo>
                      <a:pt x="8" y="66"/>
                    </a:lnTo>
                    <a:lnTo>
                      <a:pt x="8" y="56"/>
                    </a:lnTo>
                    <a:lnTo>
                      <a:pt x="8" y="56"/>
                    </a:lnTo>
                    <a:lnTo>
                      <a:pt x="8" y="46"/>
                    </a:lnTo>
                    <a:lnTo>
                      <a:pt x="10" y="36"/>
                    </a:lnTo>
                    <a:lnTo>
                      <a:pt x="16" y="28"/>
                    </a:lnTo>
                    <a:lnTo>
                      <a:pt x="22" y="22"/>
                    </a:lnTo>
                    <a:lnTo>
                      <a:pt x="28" y="16"/>
                    </a:lnTo>
                    <a:lnTo>
                      <a:pt x="36" y="10"/>
                    </a:lnTo>
                    <a:lnTo>
                      <a:pt x="46" y="8"/>
                    </a:lnTo>
                    <a:lnTo>
                      <a:pt x="56" y="6"/>
                    </a:lnTo>
                    <a:lnTo>
                      <a:pt x="56" y="6"/>
                    </a:lnTo>
                    <a:lnTo>
                      <a:pt x="66" y="8"/>
                    </a:lnTo>
                    <a:lnTo>
                      <a:pt x="76" y="10"/>
                    </a:lnTo>
                    <a:lnTo>
                      <a:pt x="84" y="16"/>
                    </a:lnTo>
                    <a:lnTo>
                      <a:pt x="90" y="22"/>
                    </a:lnTo>
                    <a:lnTo>
                      <a:pt x="96" y="28"/>
                    </a:lnTo>
                    <a:lnTo>
                      <a:pt x="102" y="36"/>
                    </a:lnTo>
                    <a:lnTo>
                      <a:pt x="104" y="46"/>
                    </a:lnTo>
                    <a:lnTo>
                      <a:pt x="106" y="56"/>
                    </a:lnTo>
                    <a:lnTo>
                      <a:pt x="106" y="56"/>
                    </a:lnTo>
                    <a:lnTo>
                      <a:pt x="104" y="66"/>
                    </a:lnTo>
                    <a:lnTo>
                      <a:pt x="102" y="76"/>
                    </a:lnTo>
                    <a:lnTo>
                      <a:pt x="96" y="84"/>
                    </a:lnTo>
                    <a:lnTo>
                      <a:pt x="90" y="90"/>
                    </a:lnTo>
                    <a:lnTo>
                      <a:pt x="84" y="96"/>
                    </a:lnTo>
                    <a:lnTo>
                      <a:pt x="76" y="102"/>
                    </a:lnTo>
                    <a:lnTo>
                      <a:pt x="66" y="104"/>
                    </a:lnTo>
                    <a:lnTo>
                      <a:pt x="56" y="104"/>
                    </a:lnTo>
                    <a:close/>
                  </a:path>
                </a:pathLst>
              </a:custGeom>
              <a:solidFill>
                <a:schemeClr val="lt1"/>
              </a:solidFill>
              <a:ln>
                <a:noFill/>
              </a:ln>
            </p:spPr>
            <p:txBody>
              <a:bodyPr spcFirstLastPara="1" wrap="square" lIns="121900" tIns="60933" rIns="121900" bIns="60933" anchor="t" anchorCtr="0">
                <a:noAutofit/>
              </a:bodyPr>
              <a:lstStyle/>
              <a:p>
                <a:endParaRPr>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17" name="Google Shape;884;p42">
                <a:extLst>
                  <a:ext uri="{FF2B5EF4-FFF2-40B4-BE49-F238E27FC236}">
                    <a16:creationId xmlns:a16="http://schemas.microsoft.com/office/drawing/2014/main" id="{C74CE832-EB9E-90D9-87DC-489C187B382A}"/>
                  </a:ext>
                </a:extLst>
              </p:cNvPr>
              <p:cNvSpPr/>
              <p:nvPr/>
            </p:nvSpPr>
            <p:spPr>
              <a:xfrm>
                <a:off x="5740400" y="2114550"/>
                <a:ext cx="101600" cy="101600"/>
              </a:xfrm>
              <a:custGeom>
                <a:avLst/>
                <a:gdLst/>
                <a:ahLst/>
                <a:cxnLst/>
                <a:rect l="l" t="t" r="r" b="b"/>
                <a:pathLst>
                  <a:path w="64" h="64" extrusionOk="0">
                    <a:moveTo>
                      <a:pt x="32" y="0"/>
                    </a:moveTo>
                    <a:lnTo>
                      <a:pt x="32" y="0"/>
                    </a:lnTo>
                    <a:lnTo>
                      <a:pt x="26" y="0"/>
                    </a:lnTo>
                    <a:lnTo>
                      <a:pt x="20" y="2"/>
                    </a:lnTo>
                    <a:lnTo>
                      <a:pt x="10" y="10"/>
                    </a:lnTo>
                    <a:lnTo>
                      <a:pt x="2" y="20"/>
                    </a:lnTo>
                    <a:lnTo>
                      <a:pt x="0" y="26"/>
                    </a:lnTo>
                    <a:lnTo>
                      <a:pt x="0" y="32"/>
                    </a:ln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close/>
                    <a:moveTo>
                      <a:pt x="32" y="56"/>
                    </a:moveTo>
                    <a:lnTo>
                      <a:pt x="32" y="56"/>
                    </a:lnTo>
                    <a:lnTo>
                      <a:pt x="22" y="54"/>
                    </a:lnTo>
                    <a:lnTo>
                      <a:pt x="16" y="48"/>
                    </a:lnTo>
                    <a:lnTo>
                      <a:pt x="10" y="42"/>
                    </a:lnTo>
                    <a:lnTo>
                      <a:pt x="8" y="32"/>
                    </a:lnTo>
                    <a:lnTo>
                      <a:pt x="8" y="32"/>
                    </a:lnTo>
                    <a:lnTo>
                      <a:pt x="10" y="22"/>
                    </a:lnTo>
                    <a:lnTo>
                      <a:pt x="16" y="16"/>
                    </a:lnTo>
                    <a:lnTo>
                      <a:pt x="22" y="10"/>
                    </a:lnTo>
                    <a:lnTo>
                      <a:pt x="32" y="8"/>
                    </a:lnTo>
                    <a:lnTo>
                      <a:pt x="32" y="8"/>
                    </a:lnTo>
                    <a:lnTo>
                      <a:pt x="42" y="10"/>
                    </a:lnTo>
                    <a:lnTo>
                      <a:pt x="48" y="16"/>
                    </a:lnTo>
                    <a:lnTo>
                      <a:pt x="54" y="22"/>
                    </a:lnTo>
                    <a:lnTo>
                      <a:pt x="56" y="32"/>
                    </a:lnTo>
                    <a:lnTo>
                      <a:pt x="56" y="32"/>
                    </a:lnTo>
                    <a:lnTo>
                      <a:pt x="54" y="42"/>
                    </a:lnTo>
                    <a:lnTo>
                      <a:pt x="48" y="48"/>
                    </a:lnTo>
                    <a:lnTo>
                      <a:pt x="42" y="54"/>
                    </a:lnTo>
                    <a:lnTo>
                      <a:pt x="32" y="56"/>
                    </a:lnTo>
                    <a:close/>
                  </a:path>
                </a:pathLst>
              </a:custGeom>
              <a:solidFill>
                <a:schemeClr val="lt1"/>
              </a:solidFill>
              <a:ln>
                <a:noFill/>
              </a:ln>
            </p:spPr>
            <p:txBody>
              <a:bodyPr spcFirstLastPara="1" wrap="square" lIns="121900" tIns="60933" rIns="121900" bIns="60933" anchor="t" anchorCtr="0">
                <a:noAutofit/>
              </a:bodyPr>
              <a:lstStyle/>
              <a:p>
                <a:endParaRPr>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grpSp>
        <p:pic>
          <p:nvPicPr>
            <p:cNvPr id="112" name="Graphic 111" descr="Stopwatch with solid fill">
              <a:extLst>
                <a:ext uri="{FF2B5EF4-FFF2-40B4-BE49-F238E27FC236}">
                  <a16:creationId xmlns:a16="http://schemas.microsoft.com/office/drawing/2014/main" id="{477C99DA-D6B4-2576-0A89-20579FC21C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60292" y="1673974"/>
              <a:ext cx="424226" cy="424226"/>
            </a:xfrm>
            <a:prstGeom prst="rect">
              <a:avLst/>
            </a:prstGeom>
          </p:spPr>
        </p:pic>
        <p:pic>
          <p:nvPicPr>
            <p:cNvPr id="113" name="Graphic 112" descr="Teacher with solid fill">
              <a:extLst>
                <a:ext uri="{FF2B5EF4-FFF2-40B4-BE49-F238E27FC236}">
                  <a16:creationId xmlns:a16="http://schemas.microsoft.com/office/drawing/2014/main" id="{EFDF2FCD-FF1D-8FD0-2670-AB11532ABF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08041" y="1857685"/>
              <a:ext cx="494223" cy="494223"/>
            </a:xfrm>
            <a:prstGeom prst="rect">
              <a:avLst/>
            </a:prstGeom>
          </p:spPr>
        </p:pic>
        <p:pic>
          <p:nvPicPr>
            <p:cNvPr id="114" name="Graphic 113" descr="Connections with solid fill">
              <a:extLst>
                <a:ext uri="{FF2B5EF4-FFF2-40B4-BE49-F238E27FC236}">
                  <a16:creationId xmlns:a16="http://schemas.microsoft.com/office/drawing/2014/main" id="{FD737778-4EC2-AC64-8567-21F7A48610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10621" y="1665952"/>
              <a:ext cx="444707" cy="444707"/>
            </a:xfrm>
            <a:prstGeom prst="rect">
              <a:avLst/>
            </a:prstGeom>
          </p:spPr>
        </p:pic>
      </p:grpSp>
      <p:grpSp>
        <p:nvGrpSpPr>
          <p:cNvPr id="8" name="Group 7">
            <a:extLst>
              <a:ext uri="{FF2B5EF4-FFF2-40B4-BE49-F238E27FC236}">
                <a16:creationId xmlns:a16="http://schemas.microsoft.com/office/drawing/2014/main" id="{6C7C85AB-57DF-AB2F-9696-FB121E3AC870}"/>
              </a:ext>
            </a:extLst>
          </p:cNvPr>
          <p:cNvGrpSpPr/>
          <p:nvPr/>
        </p:nvGrpSpPr>
        <p:grpSpPr>
          <a:xfrm>
            <a:off x="90465" y="3218793"/>
            <a:ext cx="591352" cy="591352"/>
            <a:chOff x="1419072" y="2856278"/>
            <a:chExt cx="682853" cy="682853"/>
          </a:xfrm>
        </p:grpSpPr>
        <p:sp>
          <p:nvSpPr>
            <p:cNvPr id="9" name="Oval 8">
              <a:extLst>
                <a:ext uri="{FF2B5EF4-FFF2-40B4-BE49-F238E27FC236}">
                  <a16:creationId xmlns:a16="http://schemas.microsoft.com/office/drawing/2014/main" id="{D4804EDF-F33F-8D8A-9E6D-611AA64ADBE2}"/>
                </a:ext>
              </a:extLst>
            </p:cNvPr>
            <p:cNvSpPr/>
            <p:nvPr/>
          </p:nvSpPr>
          <p:spPr>
            <a:xfrm>
              <a:off x="1419072" y="2856278"/>
              <a:ext cx="682853" cy="682853"/>
            </a:xfrm>
            <a:prstGeom prst="ellipse">
              <a:avLst/>
            </a:prstGeom>
            <a:solidFill>
              <a:schemeClr val="bg1"/>
            </a:solid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Meeting with solid fill">
              <a:extLst>
                <a:ext uri="{FF2B5EF4-FFF2-40B4-BE49-F238E27FC236}">
                  <a16:creationId xmlns:a16="http://schemas.microsoft.com/office/drawing/2014/main" id="{2A57A029-1A41-94D5-A4A7-154733D50F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75754" y="2912960"/>
              <a:ext cx="583309" cy="583309"/>
            </a:xfrm>
            <a:prstGeom prst="rect">
              <a:avLst/>
            </a:prstGeom>
          </p:spPr>
        </p:pic>
      </p:grpSp>
      <p:grpSp>
        <p:nvGrpSpPr>
          <p:cNvPr id="11" name="Group 10">
            <a:extLst>
              <a:ext uri="{FF2B5EF4-FFF2-40B4-BE49-F238E27FC236}">
                <a16:creationId xmlns:a16="http://schemas.microsoft.com/office/drawing/2014/main" id="{44CC0568-79DD-A10F-9F5B-A58BDA5CDBE0}"/>
              </a:ext>
            </a:extLst>
          </p:cNvPr>
          <p:cNvGrpSpPr/>
          <p:nvPr/>
        </p:nvGrpSpPr>
        <p:grpSpPr>
          <a:xfrm>
            <a:off x="90465" y="4137962"/>
            <a:ext cx="591352" cy="591352"/>
            <a:chOff x="2656787" y="2856276"/>
            <a:chExt cx="682853" cy="682853"/>
          </a:xfrm>
        </p:grpSpPr>
        <p:sp>
          <p:nvSpPr>
            <p:cNvPr id="12" name="Oval 11">
              <a:extLst>
                <a:ext uri="{FF2B5EF4-FFF2-40B4-BE49-F238E27FC236}">
                  <a16:creationId xmlns:a16="http://schemas.microsoft.com/office/drawing/2014/main" id="{C0439EFA-2B1D-CB23-10A0-ECD385847B4E}"/>
                </a:ext>
              </a:extLst>
            </p:cNvPr>
            <p:cNvSpPr/>
            <p:nvPr/>
          </p:nvSpPr>
          <p:spPr>
            <a:xfrm>
              <a:off x="2656787" y="2856276"/>
              <a:ext cx="682853" cy="682853"/>
            </a:xfrm>
            <a:prstGeom prst="ellipse">
              <a:avLst/>
            </a:prstGeom>
            <a:solidFill>
              <a:schemeClr val="bg1"/>
            </a:solid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descr="Office worker male with solid fill">
              <a:extLst>
                <a:ext uri="{FF2B5EF4-FFF2-40B4-BE49-F238E27FC236}">
                  <a16:creationId xmlns:a16="http://schemas.microsoft.com/office/drawing/2014/main" id="{85CF5870-4E73-CD18-F776-0CFCA88C00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3469" y="2912958"/>
              <a:ext cx="583309" cy="583309"/>
            </a:xfrm>
            <a:prstGeom prst="rect">
              <a:avLst/>
            </a:prstGeom>
          </p:spPr>
        </p:pic>
      </p:grpSp>
      <p:grpSp>
        <p:nvGrpSpPr>
          <p:cNvPr id="16" name="Group 15">
            <a:extLst>
              <a:ext uri="{FF2B5EF4-FFF2-40B4-BE49-F238E27FC236}">
                <a16:creationId xmlns:a16="http://schemas.microsoft.com/office/drawing/2014/main" id="{4DA1D4E0-89D8-0DA7-F2A2-4938D53EC4D1}"/>
              </a:ext>
            </a:extLst>
          </p:cNvPr>
          <p:cNvGrpSpPr/>
          <p:nvPr/>
        </p:nvGrpSpPr>
        <p:grpSpPr>
          <a:xfrm>
            <a:off x="90466" y="5153448"/>
            <a:ext cx="591351" cy="591351"/>
            <a:chOff x="11611900" y="3638313"/>
            <a:chExt cx="516864" cy="516864"/>
          </a:xfrm>
        </p:grpSpPr>
        <p:sp>
          <p:nvSpPr>
            <p:cNvPr id="14" name="Oval 13">
              <a:extLst>
                <a:ext uri="{FF2B5EF4-FFF2-40B4-BE49-F238E27FC236}">
                  <a16:creationId xmlns:a16="http://schemas.microsoft.com/office/drawing/2014/main" id="{6609D0D7-E38D-813D-403C-52D799AEB76B}"/>
                </a:ext>
              </a:extLst>
            </p:cNvPr>
            <p:cNvSpPr/>
            <p:nvPr/>
          </p:nvSpPr>
          <p:spPr>
            <a:xfrm>
              <a:off x="11611900" y="3638313"/>
              <a:ext cx="516864" cy="516864"/>
            </a:xfrm>
            <a:prstGeom prst="ellipse">
              <a:avLst/>
            </a:prstGeom>
            <a:solidFill>
              <a:schemeClr val="bg1"/>
            </a:solid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Construction worker male with solid fill">
              <a:extLst>
                <a:ext uri="{FF2B5EF4-FFF2-40B4-BE49-F238E27FC236}">
                  <a16:creationId xmlns:a16="http://schemas.microsoft.com/office/drawing/2014/main" id="{69CE0794-8640-9FCC-717F-5743BCBC87E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649573" y="3675986"/>
              <a:ext cx="441517" cy="441517"/>
            </a:xfrm>
            <a:prstGeom prst="rect">
              <a:avLst/>
            </a:prstGeom>
          </p:spPr>
        </p:pic>
      </p:grpSp>
    </p:spTree>
    <p:extLst>
      <p:ext uri="{BB962C8B-B14F-4D97-AF65-F5344CB8AC3E}">
        <p14:creationId xmlns:p14="http://schemas.microsoft.com/office/powerpoint/2010/main" val="3490184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4229;p104">
            <a:extLst>
              <a:ext uri="{FF2B5EF4-FFF2-40B4-BE49-F238E27FC236}">
                <a16:creationId xmlns:a16="http://schemas.microsoft.com/office/drawing/2014/main" id="{67E7F28F-85E6-EC35-FBE1-8DCB0D797FC4}"/>
              </a:ext>
            </a:extLst>
          </p:cNvPr>
          <p:cNvSpPr/>
          <p:nvPr/>
        </p:nvSpPr>
        <p:spPr>
          <a:xfrm>
            <a:off x="795698" y="1343849"/>
            <a:ext cx="10346302" cy="4458180"/>
          </a:xfrm>
          <a:prstGeom prst="rect">
            <a:avLst/>
          </a:prstGeom>
          <a:solidFill>
            <a:srgbClr val="138BC1"/>
          </a:solidFill>
          <a:ln>
            <a:solidFill>
              <a:srgbClr val="138BC1"/>
            </a:solid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764459" y="377385"/>
            <a:ext cx="8902298" cy="793207"/>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NEXT STEPS AND RECOMMENDATIONS </a:t>
            </a:r>
            <a:endPar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4" name="Straight Arrow Connector 3">
            <a:extLst>
              <a:ext uri="{FF2B5EF4-FFF2-40B4-BE49-F238E27FC236}">
                <a16:creationId xmlns:a16="http://schemas.microsoft.com/office/drawing/2014/main" id="{5515B0BB-8992-E0DB-8B32-E004EF56235E}"/>
              </a:ext>
            </a:extLst>
          </p:cNvPr>
          <p:cNvCxnSpPr/>
          <p:nvPr/>
        </p:nvCxnSpPr>
        <p:spPr>
          <a:xfrm flipV="1">
            <a:off x="847595" y="1078283"/>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pic>
        <p:nvPicPr>
          <p:cNvPr id="3" name="Picture 2" descr="BMT - Maritime London">
            <a:extLst>
              <a:ext uri="{FF2B5EF4-FFF2-40B4-BE49-F238E27FC236}">
                <a16:creationId xmlns:a16="http://schemas.microsoft.com/office/drawing/2014/main" id="{1EE2BDF1-6A0E-076D-4C03-7789F0159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mpany name&#10;&#10;Description automatically generated">
            <a:extLst>
              <a:ext uri="{FF2B5EF4-FFF2-40B4-BE49-F238E27FC236}">
                <a16:creationId xmlns:a16="http://schemas.microsoft.com/office/drawing/2014/main" id="{74A8F4E0-C1E1-0558-895F-F159DF0C4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grpSp>
        <p:nvGrpSpPr>
          <p:cNvPr id="50" name="Google Shape;4232;p104">
            <a:extLst>
              <a:ext uri="{FF2B5EF4-FFF2-40B4-BE49-F238E27FC236}">
                <a16:creationId xmlns:a16="http://schemas.microsoft.com/office/drawing/2014/main" id="{9A97A8EE-8C43-AB75-E4BD-7C36F47C1E43}"/>
              </a:ext>
            </a:extLst>
          </p:cNvPr>
          <p:cNvGrpSpPr/>
          <p:nvPr/>
        </p:nvGrpSpPr>
        <p:grpSpPr>
          <a:xfrm>
            <a:off x="1636687" y="1731071"/>
            <a:ext cx="2624212" cy="768415"/>
            <a:chOff x="1237040" y="1810040"/>
            <a:chExt cx="1968159" cy="576312"/>
          </a:xfrm>
        </p:grpSpPr>
        <p:sp>
          <p:nvSpPr>
            <p:cNvPr id="51" name="Google Shape;4233;p104">
              <a:extLst>
                <a:ext uri="{FF2B5EF4-FFF2-40B4-BE49-F238E27FC236}">
                  <a16:creationId xmlns:a16="http://schemas.microsoft.com/office/drawing/2014/main" id="{4635CD8D-6EFE-505B-2F27-F171097888BC}"/>
                </a:ext>
              </a:extLst>
            </p:cNvPr>
            <p:cNvSpPr txBox="1"/>
            <p:nvPr/>
          </p:nvSpPr>
          <p:spPr>
            <a:xfrm>
              <a:off x="1237040" y="2052927"/>
              <a:ext cx="1968158" cy="333425"/>
            </a:xfrm>
            <a:prstGeom prst="rect">
              <a:avLst/>
            </a:prstGeom>
            <a:noFill/>
            <a:ln>
              <a:noFill/>
            </a:ln>
          </p:spPr>
          <p:txBody>
            <a:bodyPr spcFirstLastPara="1" wrap="square" lIns="0" tIns="0" rIns="0" bIns="0" anchor="t" anchorCtr="0">
              <a:noAutofit/>
            </a:bodyPr>
            <a:lstStyle/>
            <a:p>
              <a:pPr defTabSz="1219170">
                <a:lnSpc>
                  <a:spcPct val="150000"/>
                </a:lnSpc>
                <a:buClr>
                  <a:srgbClr val="000000"/>
                </a:buClr>
              </a:pPr>
              <a:r>
                <a:rPr lang="en-GB" sz="1200" kern="0" dirty="0">
                  <a:solidFill>
                    <a:srgbClr val="FFFFFF"/>
                  </a:solidFill>
                  <a:latin typeface="Lato"/>
                  <a:ea typeface="Lato"/>
                  <a:cs typeface="Lato"/>
                  <a:sym typeface="Lato"/>
                </a:rPr>
                <a:t>Currently, anyone can raise a risk. The next step is to create a Power Automate to ensure that every time a risk is created, the risk manager is notified to approve the risk</a:t>
              </a:r>
              <a:endParaRPr sz="1200" kern="0" dirty="0">
                <a:solidFill>
                  <a:srgbClr val="FFFFFF"/>
                </a:solidFill>
                <a:latin typeface="Lato"/>
                <a:ea typeface="Lato"/>
                <a:cs typeface="Lato"/>
                <a:sym typeface="Lato"/>
              </a:endParaRPr>
            </a:p>
          </p:txBody>
        </p:sp>
        <p:sp>
          <p:nvSpPr>
            <p:cNvPr id="52" name="Google Shape;4234;p104">
              <a:extLst>
                <a:ext uri="{FF2B5EF4-FFF2-40B4-BE49-F238E27FC236}">
                  <a16:creationId xmlns:a16="http://schemas.microsoft.com/office/drawing/2014/main" id="{A1707371-BD66-4F20-BB02-8588DC461BA3}"/>
                </a:ext>
              </a:extLst>
            </p:cNvPr>
            <p:cNvSpPr txBox="1"/>
            <p:nvPr/>
          </p:nvSpPr>
          <p:spPr>
            <a:xfrm>
              <a:off x="1246565" y="1810040"/>
              <a:ext cx="1958634" cy="166712"/>
            </a:xfrm>
            <a:prstGeom prst="rect">
              <a:avLst/>
            </a:prstGeom>
            <a:noFill/>
            <a:ln>
              <a:noFill/>
            </a:ln>
          </p:spPr>
          <p:txBody>
            <a:bodyPr spcFirstLastPara="1" wrap="square" lIns="0" tIns="0" rIns="0" bIns="0" anchor="t" anchorCtr="0">
              <a:noAutofit/>
            </a:bodyPr>
            <a:lstStyle/>
            <a:p>
              <a:pPr algn="just" defTabSz="1219170">
                <a:lnSpc>
                  <a:spcPct val="144444"/>
                </a:lnSpc>
                <a:buClr>
                  <a:srgbClr val="000000"/>
                </a:buClr>
              </a:pPr>
              <a:r>
                <a:rPr lang="en-US" sz="1400" b="1" kern="0" dirty="0">
                  <a:solidFill>
                    <a:srgbClr val="FFFFFF"/>
                  </a:solidFill>
                  <a:latin typeface="Lato"/>
                  <a:ea typeface="Lato"/>
                  <a:cs typeface="Lato"/>
                  <a:sym typeface="Lato"/>
                </a:rPr>
                <a:t>GOVERNANCE</a:t>
              </a:r>
              <a:endParaRPr sz="1400" b="1" kern="0" dirty="0">
                <a:solidFill>
                  <a:srgbClr val="FFFFFF"/>
                </a:solidFill>
                <a:latin typeface="Lato"/>
                <a:ea typeface="Lato"/>
                <a:cs typeface="Lato"/>
                <a:sym typeface="Lato"/>
              </a:endParaRPr>
            </a:p>
          </p:txBody>
        </p:sp>
      </p:grpSp>
      <p:grpSp>
        <p:nvGrpSpPr>
          <p:cNvPr id="56" name="Google Shape;4238;p104">
            <a:extLst>
              <a:ext uri="{FF2B5EF4-FFF2-40B4-BE49-F238E27FC236}">
                <a16:creationId xmlns:a16="http://schemas.microsoft.com/office/drawing/2014/main" id="{9264A9FE-6F76-4E1E-2C89-FA780B5AC186}"/>
              </a:ext>
            </a:extLst>
          </p:cNvPr>
          <p:cNvGrpSpPr/>
          <p:nvPr/>
        </p:nvGrpSpPr>
        <p:grpSpPr>
          <a:xfrm>
            <a:off x="1636687" y="3591632"/>
            <a:ext cx="2624211" cy="793756"/>
            <a:chOff x="1237040" y="3476453"/>
            <a:chExt cx="1968158" cy="595318"/>
          </a:xfrm>
        </p:grpSpPr>
        <p:sp>
          <p:nvSpPr>
            <p:cNvPr id="57" name="Google Shape;4239;p104">
              <a:extLst>
                <a:ext uri="{FF2B5EF4-FFF2-40B4-BE49-F238E27FC236}">
                  <a16:creationId xmlns:a16="http://schemas.microsoft.com/office/drawing/2014/main" id="{918A56E6-C077-04CB-A94C-84E9F8592216}"/>
                </a:ext>
              </a:extLst>
            </p:cNvPr>
            <p:cNvSpPr txBox="1"/>
            <p:nvPr/>
          </p:nvSpPr>
          <p:spPr>
            <a:xfrm>
              <a:off x="1237040" y="3738346"/>
              <a:ext cx="1968158" cy="333425"/>
            </a:xfrm>
            <a:prstGeom prst="rect">
              <a:avLst/>
            </a:prstGeom>
            <a:noFill/>
            <a:ln>
              <a:noFill/>
            </a:ln>
          </p:spPr>
          <p:txBody>
            <a:bodyPr spcFirstLastPara="1" wrap="square" lIns="0" tIns="0" rIns="0" bIns="0" anchor="t" anchorCtr="0">
              <a:noAutofit/>
            </a:bodyPr>
            <a:lstStyle/>
            <a:p>
              <a:pPr defTabSz="1219170">
                <a:lnSpc>
                  <a:spcPct val="150000"/>
                </a:lnSpc>
                <a:buClr>
                  <a:srgbClr val="000000"/>
                </a:buClr>
              </a:pPr>
              <a:r>
                <a:rPr lang="en-US" sz="1200" kern="0" dirty="0">
                  <a:solidFill>
                    <a:srgbClr val="FFFFFF"/>
                  </a:solidFill>
                  <a:latin typeface="Lato"/>
                  <a:ea typeface="Lato"/>
                  <a:cs typeface="Lato"/>
                  <a:sym typeface="Lato"/>
                </a:rPr>
                <a:t>Dynamic risk modelling would allow more flexibilities on probabilities in the Power BI Dashboard</a:t>
              </a:r>
              <a:endParaRPr sz="1200" kern="0" dirty="0">
                <a:solidFill>
                  <a:srgbClr val="FFFFFF"/>
                </a:solidFill>
                <a:latin typeface="Lato"/>
                <a:ea typeface="Lato"/>
                <a:cs typeface="Lato"/>
                <a:sym typeface="Lato"/>
              </a:endParaRPr>
            </a:p>
          </p:txBody>
        </p:sp>
        <p:sp>
          <p:nvSpPr>
            <p:cNvPr id="58" name="Google Shape;4240;p104">
              <a:extLst>
                <a:ext uri="{FF2B5EF4-FFF2-40B4-BE49-F238E27FC236}">
                  <a16:creationId xmlns:a16="http://schemas.microsoft.com/office/drawing/2014/main" id="{F6384C3A-FDB3-EC94-E96C-BAC8800B35E0}"/>
                </a:ext>
              </a:extLst>
            </p:cNvPr>
            <p:cNvSpPr txBox="1"/>
            <p:nvPr/>
          </p:nvSpPr>
          <p:spPr>
            <a:xfrm>
              <a:off x="1237041" y="3476453"/>
              <a:ext cx="1958634" cy="166712"/>
            </a:xfrm>
            <a:prstGeom prst="rect">
              <a:avLst/>
            </a:prstGeom>
            <a:noFill/>
            <a:ln>
              <a:noFill/>
            </a:ln>
          </p:spPr>
          <p:txBody>
            <a:bodyPr spcFirstLastPara="1" wrap="square" lIns="0" tIns="0" rIns="0" bIns="0" anchor="t" anchorCtr="0">
              <a:noAutofit/>
            </a:bodyPr>
            <a:lstStyle/>
            <a:p>
              <a:pPr algn="just" defTabSz="1219170">
                <a:lnSpc>
                  <a:spcPct val="144444"/>
                </a:lnSpc>
                <a:buClr>
                  <a:srgbClr val="000000"/>
                </a:buClr>
              </a:pPr>
              <a:r>
                <a:rPr lang="en-US" sz="1400" b="1" kern="0" dirty="0">
                  <a:solidFill>
                    <a:srgbClr val="FFFFFF"/>
                  </a:solidFill>
                  <a:latin typeface="Lato"/>
                  <a:ea typeface="Lato"/>
                  <a:cs typeface="Lato"/>
                  <a:sym typeface="Lato"/>
                </a:rPr>
                <a:t>DYNAMIC RISK MODELLING</a:t>
              </a:r>
              <a:endParaRPr sz="1400" b="1" kern="0" dirty="0">
                <a:solidFill>
                  <a:srgbClr val="FFFFFF"/>
                </a:solidFill>
                <a:latin typeface="Lato"/>
                <a:ea typeface="Lato"/>
                <a:cs typeface="Lato"/>
                <a:sym typeface="Lato"/>
              </a:endParaRPr>
            </a:p>
          </p:txBody>
        </p:sp>
      </p:grpSp>
      <p:grpSp>
        <p:nvGrpSpPr>
          <p:cNvPr id="59" name="Google Shape;4241;p104">
            <a:extLst>
              <a:ext uri="{FF2B5EF4-FFF2-40B4-BE49-F238E27FC236}">
                <a16:creationId xmlns:a16="http://schemas.microsoft.com/office/drawing/2014/main" id="{9127E482-D6EF-FABA-10CC-9DA4AC2BC525}"/>
              </a:ext>
            </a:extLst>
          </p:cNvPr>
          <p:cNvGrpSpPr/>
          <p:nvPr/>
        </p:nvGrpSpPr>
        <p:grpSpPr>
          <a:xfrm>
            <a:off x="5408253" y="1731070"/>
            <a:ext cx="2624211" cy="695500"/>
            <a:chOff x="4031041" y="1810040"/>
            <a:chExt cx="1968158" cy="521626"/>
          </a:xfrm>
        </p:grpSpPr>
        <p:sp>
          <p:nvSpPr>
            <p:cNvPr id="60" name="Google Shape;4242;p104">
              <a:extLst>
                <a:ext uri="{FF2B5EF4-FFF2-40B4-BE49-F238E27FC236}">
                  <a16:creationId xmlns:a16="http://schemas.microsoft.com/office/drawing/2014/main" id="{3C599B14-5720-0E99-EDF2-2400009757D6}"/>
                </a:ext>
              </a:extLst>
            </p:cNvPr>
            <p:cNvSpPr txBox="1"/>
            <p:nvPr/>
          </p:nvSpPr>
          <p:spPr>
            <a:xfrm>
              <a:off x="4031041" y="1998241"/>
              <a:ext cx="1968158" cy="333425"/>
            </a:xfrm>
            <a:prstGeom prst="rect">
              <a:avLst/>
            </a:prstGeom>
            <a:noFill/>
            <a:ln>
              <a:noFill/>
            </a:ln>
          </p:spPr>
          <p:txBody>
            <a:bodyPr spcFirstLastPara="1" wrap="square" lIns="0" tIns="0" rIns="0" bIns="0" anchor="t" anchorCtr="0">
              <a:noAutofit/>
            </a:bodyPr>
            <a:lstStyle/>
            <a:p>
              <a:pPr defTabSz="1219170">
                <a:lnSpc>
                  <a:spcPct val="150000"/>
                </a:lnSpc>
                <a:buClr>
                  <a:srgbClr val="000000"/>
                </a:buClr>
              </a:pPr>
              <a:r>
                <a:rPr lang="en-US" sz="1200" kern="0" dirty="0">
                  <a:solidFill>
                    <a:srgbClr val="FFFFFF"/>
                  </a:solidFill>
                  <a:latin typeface="Lato"/>
                  <a:ea typeface="Lato"/>
                  <a:cs typeface="Lato"/>
                  <a:sym typeface="Lato"/>
                </a:rPr>
                <a:t>The contractor wants to benchmark against similar or historic projects, which can be done using </a:t>
              </a:r>
              <a:r>
                <a:rPr lang="en-US" sz="1200" kern="0" dirty="0" err="1">
                  <a:solidFill>
                    <a:srgbClr val="FFFFFF"/>
                  </a:solidFill>
                  <a:latin typeface="Lato"/>
                  <a:ea typeface="Lato"/>
                  <a:cs typeface="Lato"/>
                  <a:sym typeface="Lato"/>
                </a:rPr>
                <a:t>nPlan</a:t>
              </a:r>
              <a:r>
                <a:rPr lang="en-US" sz="1200" kern="0" dirty="0">
                  <a:solidFill>
                    <a:srgbClr val="FFFFFF"/>
                  </a:solidFill>
                  <a:latin typeface="Lato"/>
                  <a:ea typeface="Lato"/>
                  <a:cs typeface="Lato"/>
                  <a:sym typeface="Lato"/>
                </a:rPr>
                <a:t> or a similar platform.</a:t>
              </a:r>
              <a:endParaRPr sz="1200" kern="0" dirty="0">
                <a:solidFill>
                  <a:srgbClr val="FFFFFF"/>
                </a:solidFill>
                <a:latin typeface="Lato"/>
                <a:ea typeface="Lato"/>
                <a:cs typeface="Lato"/>
                <a:sym typeface="Lato"/>
              </a:endParaRPr>
            </a:p>
          </p:txBody>
        </p:sp>
        <p:sp>
          <p:nvSpPr>
            <p:cNvPr id="61" name="Google Shape;4243;p104">
              <a:extLst>
                <a:ext uri="{FF2B5EF4-FFF2-40B4-BE49-F238E27FC236}">
                  <a16:creationId xmlns:a16="http://schemas.microsoft.com/office/drawing/2014/main" id="{88D82D96-C866-D3B1-A82D-5AB6407FB4C1}"/>
                </a:ext>
              </a:extLst>
            </p:cNvPr>
            <p:cNvSpPr txBox="1"/>
            <p:nvPr/>
          </p:nvSpPr>
          <p:spPr>
            <a:xfrm>
              <a:off x="4031041" y="1810040"/>
              <a:ext cx="1958634" cy="166712"/>
            </a:xfrm>
            <a:prstGeom prst="rect">
              <a:avLst/>
            </a:prstGeom>
            <a:noFill/>
            <a:ln>
              <a:noFill/>
            </a:ln>
          </p:spPr>
          <p:txBody>
            <a:bodyPr spcFirstLastPara="1" wrap="square" lIns="0" tIns="0" rIns="0" bIns="0" anchor="t" anchorCtr="0">
              <a:noAutofit/>
            </a:bodyPr>
            <a:lstStyle/>
            <a:p>
              <a:pPr algn="just" defTabSz="1219170">
                <a:lnSpc>
                  <a:spcPct val="144444"/>
                </a:lnSpc>
                <a:buClr>
                  <a:srgbClr val="000000"/>
                </a:buClr>
              </a:pPr>
              <a:r>
                <a:rPr lang="en-US" sz="1400" b="1" kern="0" dirty="0">
                  <a:solidFill>
                    <a:srgbClr val="FFFFFF"/>
                  </a:solidFill>
                  <a:latin typeface="Lato"/>
                  <a:ea typeface="Lato"/>
                  <a:cs typeface="Lato"/>
                  <a:sym typeface="Lato"/>
                </a:rPr>
                <a:t>BENCHMARKING</a:t>
              </a:r>
              <a:endParaRPr sz="1400" b="1" kern="0" dirty="0">
                <a:solidFill>
                  <a:srgbClr val="FFFFFF"/>
                </a:solidFill>
                <a:latin typeface="Lato"/>
                <a:ea typeface="Lato"/>
                <a:cs typeface="Lato"/>
                <a:sym typeface="Lato"/>
              </a:endParaRPr>
            </a:p>
          </p:txBody>
        </p:sp>
      </p:grpSp>
      <p:grpSp>
        <p:nvGrpSpPr>
          <p:cNvPr id="62" name="Google Shape;4244;p104">
            <a:extLst>
              <a:ext uri="{FF2B5EF4-FFF2-40B4-BE49-F238E27FC236}">
                <a16:creationId xmlns:a16="http://schemas.microsoft.com/office/drawing/2014/main" id="{E5D690A7-5796-3AE6-DD37-FDF74C499623}"/>
              </a:ext>
            </a:extLst>
          </p:cNvPr>
          <p:cNvGrpSpPr/>
          <p:nvPr/>
        </p:nvGrpSpPr>
        <p:grpSpPr>
          <a:xfrm>
            <a:off x="5354191" y="3549712"/>
            <a:ext cx="2624211" cy="708768"/>
            <a:chOff x="4031041" y="2705907"/>
            <a:chExt cx="1968158" cy="531577"/>
          </a:xfrm>
        </p:grpSpPr>
        <p:sp>
          <p:nvSpPr>
            <p:cNvPr id="63" name="Google Shape;4245;p104">
              <a:extLst>
                <a:ext uri="{FF2B5EF4-FFF2-40B4-BE49-F238E27FC236}">
                  <a16:creationId xmlns:a16="http://schemas.microsoft.com/office/drawing/2014/main" id="{ED303146-773B-D9AD-FF80-AE44CD45F0F7}"/>
                </a:ext>
              </a:extLst>
            </p:cNvPr>
            <p:cNvSpPr txBox="1"/>
            <p:nvPr/>
          </p:nvSpPr>
          <p:spPr>
            <a:xfrm>
              <a:off x="4031041" y="2904059"/>
              <a:ext cx="1968158" cy="333425"/>
            </a:xfrm>
            <a:prstGeom prst="rect">
              <a:avLst/>
            </a:prstGeom>
            <a:noFill/>
            <a:ln>
              <a:noFill/>
            </a:ln>
          </p:spPr>
          <p:txBody>
            <a:bodyPr spcFirstLastPara="1" wrap="square" lIns="0" tIns="0" rIns="0" bIns="0" anchor="t" anchorCtr="0">
              <a:noAutofit/>
            </a:bodyPr>
            <a:lstStyle/>
            <a:p>
              <a:pPr defTabSz="1219170">
                <a:lnSpc>
                  <a:spcPct val="150000"/>
                </a:lnSpc>
                <a:buClr>
                  <a:srgbClr val="000000"/>
                </a:buClr>
              </a:pPr>
              <a:r>
                <a:rPr lang="en-US" sz="1200" kern="0" dirty="0">
                  <a:solidFill>
                    <a:srgbClr val="FFFFFF"/>
                  </a:solidFill>
                  <a:latin typeface="Lato"/>
                  <a:ea typeface="Lato"/>
                  <a:cs typeface="Lato"/>
                  <a:sym typeface="Lato"/>
                </a:rPr>
                <a:t>Potential to automate email reminders about the risk, such as start date and ensuring the risk is kept up to date</a:t>
              </a:r>
              <a:endParaRPr sz="1200" kern="0" dirty="0">
                <a:solidFill>
                  <a:srgbClr val="FFFFFF"/>
                </a:solidFill>
                <a:latin typeface="Lato"/>
                <a:ea typeface="Lato"/>
                <a:cs typeface="Lato"/>
                <a:sym typeface="Lato"/>
              </a:endParaRPr>
            </a:p>
          </p:txBody>
        </p:sp>
        <p:sp>
          <p:nvSpPr>
            <p:cNvPr id="64" name="Google Shape;4246;p104">
              <a:extLst>
                <a:ext uri="{FF2B5EF4-FFF2-40B4-BE49-F238E27FC236}">
                  <a16:creationId xmlns:a16="http://schemas.microsoft.com/office/drawing/2014/main" id="{AAA26105-B975-B2D2-FE64-1A4F49362CE3}"/>
                </a:ext>
              </a:extLst>
            </p:cNvPr>
            <p:cNvSpPr txBox="1"/>
            <p:nvPr/>
          </p:nvSpPr>
          <p:spPr>
            <a:xfrm>
              <a:off x="4031041" y="2705907"/>
              <a:ext cx="1958634" cy="166712"/>
            </a:xfrm>
            <a:prstGeom prst="rect">
              <a:avLst/>
            </a:prstGeom>
            <a:noFill/>
            <a:ln>
              <a:noFill/>
            </a:ln>
          </p:spPr>
          <p:txBody>
            <a:bodyPr spcFirstLastPara="1" wrap="square" lIns="0" tIns="0" rIns="0" bIns="0" anchor="t" anchorCtr="0">
              <a:noAutofit/>
            </a:bodyPr>
            <a:lstStyle/>
            <a:p>
              <a:pPr algn="just" defTabSz="1219170">
                <a:lnSpc>
                  <a:spcPct val="144444"/>
                </a:lnSpc>
                <a:buClr>
                  <a:srgbClr val="000000"/>
                </a:buClr>
              </a:pPr>
              <a:r>
                <a:rPr lang="en-US" sz="1400" b="1" kern="0" dirty="0">
                  <a:solidFill>
                    <a:srgbClr val="FFFFFF"/>
                  </a:solidFill>
                  <a:latin typeface="Lato"/>
                  <a:ea typeface="Lato"/>
                  <a:cs typeface="Lato"/>
                  <a:sym typeface="Lato"/>
                </a:rPr>
                <a:t>REMINDERS</a:t>
              </a:r>
              <a:endParaRPr sz="1400" b="1" kern="0" dirty="0">
                <a:solidFill>
                  <a:srgbClr val="FFFFFF"/>
                </a:solidFill>
                <a:latin typeface="Lato"/>
                <a:ea typeface="Lato"/>
                <a:cs typeface="Lato"/>
                <a:sym typeface="Lato"/>
              </a:endParaRPr>
            </a:p>
          </p:txBody>
        </p:sp>
      </p:grpSp>
      <p:sp>
        <p:nvSpPr>
          <p:cNvPr id="69" name="Google Shape;4251;p104">
            <a:extLst>
              <a:ext uri="{FF2B5EF4-FFF2-40B4-BE49-F238E27FC236}">
                <a16:creationId xmlns:a16="http://schemas.microsoft.com/office/drawing/2014/main" id="{1A5DAAFB-DEA7-C449-0A03-F404047C0F51}"/>
              </a:ext>
            </a:extLst>
          </p:cNvPr>
          <p:cNvSpPr/>
          <p:nvPr/>
        </p:nvSpPr>
        <p:spPr>
          <a:xfrm>
            <a:off x="1114222" y="1819420"/>
            <a:ext cx="182644" cy="182641"/>
          </a:xfrm>
          <a:prstGeom prst="rect">
            <a:avLst/>
          </a:prstGeom>
          <a:noFill/>
          <a:ln w="9525" cap="flat" cmpd="sng">
            <a:solidFill>
              <a:srgbClr val="FFFFF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lang="en-GB" sz="2000" b="0" i="0" u="none" strike="noStrike" kern="0" cap="none" spc="0" normalizeH="0" baseline="0" noProof="0">
              <a:ln>
                <a:noFill/>
              </a:ln>
              <a:solidFill>
                <a:srgbClr val="FFFFFF"/>
              </a:solidFill>
              <a:effectLst/>
              <a:uLnTx/>
              <a:uFillTx/>
              <a:ea typeface="Calibri"/>
              <a:cs typeface="Calibri"/>
              <a:sym typeface="Calibri"/>
            </a:endParaRPr>
          </a:p>
        </p:txBody>
      </p:sp>
      <p:sp>
        <p:nvSpPr>
          <p:cNvPr id="75" name="Google Shape;4257;p104">
            <a:extLst>
              <a:ext uri="{FF2B5EF4-FFF2-40B4-BE49-F238E27FC236}">
                <a16:creationId xmlns:a16="http://schemas.microsoft.com/office/drawing/2014/main" id="{BE07BD5F-C185-8875-8662-EE148E85FF23}"/>
              </a:ext>
            </a:extLst>
          </p:cNvPr>
          <p:cNvSpPr/>
          <p:nvPr/>
        </p:nvSpPr>
        <p:spPr>
          <a:xfrm>
            <a:off x="1114222" y="3635464"/>
            <a:ext cx="182644" cy="182641"/>
          </a:xfrm>
          <a:prstGeom prst="rect">
            <a:avLst/>
          </a:prstGeom>
          <a:noFill/>
          <a:ln w="9525" cap="flat" cmpd="sng">
            <a:solidFill>
              <a:srgbClr val="FFFFF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78" name="Google Shape;4260;p104">
            <a:extLst>
              <a:ext uri="{FF2B5EF4-FFF2-40B4-BE49-F238E27FC236}">
                <a16:creationId xmlns:a16="http://schemas.microsoft.com/office/drawing/2014/main" id="{73BEF424-F4C4-356D-5640-51995C240539}"/>
              </a:ext>
            </a:extLst>
          </p:cNvPr>
          <p:cNvSpPr/>
          <p:nvPr/>
        </p:nvSpPr>
        <p:spPr>
          <a:xfrm>
            <a:off x="4982730" y="1828145"/>
            <a:ext cx="182644" cy="182641"/>
          </a:xfrm>
          <a:prstGeom prst="rect">
            <a:avLst/>
          </a:prstGeom>
          <a:noFill/>
          <a:ln w="9525" cap="flat" cmpd="sng">
            <a:solidFill>
              <a:srgbClr val="FFFFF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81" name="Google Shape;4263;p104">
            <a:extLst>
              <a:ext uri="{FF2B5EF4-FFF2-40B4-BE49-F238E27FC236}">
                <a16:creationId xmlns:a16="http://schemas.microsoft.com/office/drawing/2014/main" id="{8B27B4BB-92F7-CD4E-4ABB-0BC1CB160A29}"/>
              </a:ext>
            </a:extLst>
          </p:cNvPr>
          <p:cNvSpPr/>
          <p:nvPr/>
        </p:nvSpPr>
        <p:spPr>
          <a:xfrm>
            <a:off x="4954871" y="3631273"/>
            <a:ext cx="182644" cy="182641"/>
          </a:xfrm>
          <a:prstGeom prst="rect">
            <a:avLst/>
          </a:prstGeom>
          <a:noFill/>
          <a:ln w="9525" cap="flat" cmpd="sng">
            <a:solidFill>
              <a:srgbClr val="FFFFF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pic>
        <p:nvPicPr>
          <p:cNvPr id="8" name="Graphic 7" descr="Route (Two Pins With A Path) with solid fill">
            <a:extLst>
              <a:ext uri="{FF2B5EF4-FFF2-40B4-BE49-F238E27FC236}">
                <a16:creationId xmlns:a16="http://schemas.microsoft.com/office/drawing/2014/main" id="{77970492-035F-255E-7C00-43106E4156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29111" y="2926738"/>
            <a:ext cx="2875291" cy="2875291"/>
          </a:xfrm>
          <a:prstGeom prst="rect">
            <a:avLst/>
          </a:prstGeom>
        </p:spPr>
      </p:pic>
      <p:pic>
        <p:nvPicPr>
          <p:cNvPr id="14" name="Picture 13" descr="Diagram&#10;&#10;Description automatically generated with medium confidence">
            <a:extLst>
              <a:ext uri="{FF2B5EF4-FFF2-40B4-BE49-F238E27FC236}">
                <a16:creationId xmlns:a16="http://schemas.microsoft.com/office/drawing/2014/main" id="{5E4AA527-2CF0-6900-7D33-12B2047DC9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spTree>
    <p:extLst>
      <p:ext uri="{BB962C8B-B14F-4D97-AF65-F5344CB8AC3E}">
        <p14:creationId xmlns:p14="http://schemas.microsoft.com/office/powerpoint/2010/main" val="584306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EECAD77-AAC4-F1D8-5777-78FF564FFA32}"/>
              </a:ext>
            </a:extLst>
          </p:cNvPr>
          <p:cNvSpPr/>
          <p:nvPr/>
        </p:nvSpPr>
        <p:spPr>
          <a:xfrm>
            <a:off x="6199" y="1752600"/>
            <a:ext cx="5815561" cy="3352800"/>
          </a:xfrm>
          <a:prstGeom prst="rect">
            <a:avLst/>
          </a:prstGeom>
          <a:solidFill>
            <a:srgbClr val="138BC1"/>
          </a:solidFill>
          <a:ln>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C92E44F-1544-4C06-B2EE-BF7DDADE1174}"/>
              </a:ext>
            </a:extLst>
          </p:cNvPr>
          <p:cNvSpPr>
            <a:spLocks noGrp="1"/>
          </p:cNvSpPr>
          <p:nvPr>
            <p:ph type="title"/>
          </p:nvPr>
        </p:nvSpPr>
        <p:spPr>
          <a:xfrm>
            <a:off x="276352" y="2582914"/>
            <a:ext cx="5141604" cy="1479774"/>
          </a:xfrm>
        </p:spPr>
        <p:txBody>
          <a:bodyPr lIns="91440" tIns="45720" rIns="91440" bIns="45720" anchor="t"/>
          <a:lstStyle/>
          <a:p>
            <a:pPr algn="l"/>
            <a:r>
              <a:rPr lang="en-GB" dirty="0">
                <a:solidFill>
                  <a:schemeClr val="bg1"/>
                </a:solidFill>
                <a:latin typeface="+mn-lt"/>
                <a:cs typeface="Times New Roman"/>
              </a:rPr>
              <a:t>MEET TEAM RISKY BUSINESS</a:t>
            </a:r>
          </a:p>
        </p:txBody>
      </p:sp>
      <p:pic>
        <p:nvPicPr>
          <p:cNvPr id="6" name="Picture Placeholder 5" descr="A person in a suit and tie&#10;&#10;Description automatically generated with medium confidence">
            <a:extLst>
              <a:ext uri="{FF2B5EF4-FFF2-40B4-BE49-F238E27FC236}">
                <a16:creationId xmlns:a16="http://schemas.microsoft.com/office/drawing/2014/main" id="{62606060-8DEF-BBA9-8704-15A24AD6234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5850" r="5619" b="34303"/>
          <a:stretch/>
        </p:blipFill>
        <p:spPr>
          <a:xfrm>
            <a:off x="7183075" y="1050611"/>
            <a:ext cx="1592262" cy="1514475"/>
          </a:xfrm>
        </p:spPr>
      </p:pic>
      <p:pic>
        <p:nvPicPr>
          <p:cNvPr id="11" name="Picture Placeholder 10" descr="A person wearing a red shirt&#10;&#10;Description automatically generated with medium confidence">
            <a:extLst>
              <a:ext uri="{FF2B5EF4-FFF2-40B4-BE49-F238E27FC236}">
                <a16:creationId xmlns:a16="http://schemas.microsoft.com/office/drawing/2014/main" id="{C7252E33-4D8E-FFB7-24F8-81902DF7389F}"/>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l="14332" r="14332"/>
          <a:stretch>
            <a:fillRect/>
          </a:stretch>
        </p:blipFill>
        <p:spPr>
          <a:xfrm rot="5400000">
            <a:off x="9494838" y="1036638"/>
            <a:ext cx="1514475" cy="1592262"/>
          </a:xfrm>
        </p:spPr>
      </p:pic>
      <p:pic>
        <p:nvPicPr>
          <p:cNvPr id="14" name="Picture Placeholder 13" descr="A person with long hair&#10;&#10;Description automatically generated with low confidence">
            <a:extLst>
              <a:ext uri="{FF2B5EF4-FFF2-40B4-BE49-F238E27FC236}">
                <a16:creationId xmlns:a16="http://schemas.microsoft.com/office/drawing/2014/main" id="{B93499AA-11F8-8E6B-EC89-4F3C6975A9BA}"/>
              </a:ext>
            </a:extLst>
          </p:cNvPr>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t="14332" b="14332"/>
          <a:stretch>
            <a:fillRect/>
          </a:stretch>
        </p:blipFill>
        <p:spPr>
          <a:xfrm>
            <a:off x="9456738" y="3513138"/>
            <a:ext cx="1592262" cy="1514475"/>
          </a:xfrm>
        </p:spPr>
      </p:pic>
      <p:pic>
        <p:nvPicPr>
          <p:cNvPr id="13" name="Picture Placeholder 12" descr="A person smiling for the camera&#10;&#10;Description automatically generated with medium confidence">
            <a:extLst>
              <a:ext uri="{FF2B5EF4-FFF2-40B4-BE49-F238E27FC236}">
                <a16:creationId xmlns:a16="http://schemas.microsoft.com/office/drawing/2014/main" id="{AA4BBD9E-D141-D945-FA1D-0CA5C4E306F5}"/>
              </a:ext>
            </a:extLst>
          </p:cNvPr>
          <p:cNvPicPr>
            <a:picLocks noGrp="1" noChangeAspect="1"/>
          </p:cNvPicPr>
          <p:nvPr>
            <p:ph type="pic" sz="quarter" idx="27"/>
          </p:nvPr>
        </p:nvPicPr>
        <p:blipFill>
          <a:blip r:embed="rId6">
            <a:extLst>
              <a:ext uri="{28A0092B-C50C-407E-A947-70E740481C1C}">
                <a14:useLocalDpi xmlns:a14="http://schemas.microsoft.com/office/drawing/2010/main" val="0"/>
              </a:ext>
            </a:extLst>
          </a:blip>
          <a:srcRect t="14783" b="14783"/>
          <a:stretch>
            <a:fillRect/>
          </a:stretch>
        </p:blipFill>
        <p:spPr>
          <a:xfrm>
            <a:off x="7183075" y="3513138"/>
            <a:ext cx="1592262" cy="1514475"/>
          </a:xfrm>
        </p:spPr>
      </p:pic>
      <p:sp>
        <p:nvSpPr>
          <p:cNvPr id="8" name="Google Shape;3995;p98">
            <a:extLst>
              <a:ext uri="{FF2B5EF4-FFF2-40B4-BE49-F238E27FC236}">
                <a16:creationId xmlns:a16="http://schemas.microsoft.com/office/drawing/2014/main" id="{D39CA00D-6946-BFF5-C369-D6A9861D89D2}"/>
              </a:ext>
            </a:extLst>
          </p:cNvPr>
          <p:cNvSpPr txBox="1"/>
          <p:nvPr/>
        </p:nvSpPr>
        <p:spPr>
          <a:xfrm>
            <a:off x="7298803" y="2689558"/>
            <a:ext cx="1360806" cy="1384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b="1" cap="none" dirty="0">
                <a:solidFill>
                  <a:srgbClr val="002060"/>
                </a:solidFill>
                <a:latin typeface="Lato"/>
                <a:ea typeface="Lato"/>
                <a:cs typeface="Lato"/>
                <a:sym typeface="Lato"/>
              </a:rPr>
              <a:t>TEAM CAPTAIN: </a:t>
            </a:r>
          </a:p>
          <a:p>
            <a:pPr marL="0" marR="0" lvl="0" indent="0" algn="ctr" rtl="0">
              <a:spcBef>
                <a:spcPts val="0"/>
              </a:spcBef>
              <a:spcAft>
                <a:spcPts val="0"/>
              </a:spcAft>
              <a:buNone/>
            </a:pPr>
            <a:r>
              <a:rPr lang="en-US" sz="1400" b="1" cap="none" dirty="0">
                <a:solidFill>
                  <a:srgbClr val="002060"/>
                </a:solidFill>
                <a:latin typeface="Lato"/>
                <a:ea typeface="Lato"/>
                <a:cs typeface="Lato"/>
                <a:sym typeface="Lato"/>
              </a:rPr>
              <a:t>ALEX COLES</a:t>
            </a:r>
          </a:p>
        </p:txBody>
      </p:sp>
      <p:sp>
        <p:nvSpPr>
          <p:cNvPr id="17" name="Google Shape;3995;p98">
            <a:extLst>
              <a:ext uri="{FF2B5EF4-FFF2-40B4-BE49-F238E27FC236}">
                <a16:creationId xmlns:a16="http://schemas.microsoft.com/office/drawing/2014/main" id="{05340297-49EB-F7A0-BF78-4525BF58489C}"/>
              </a:ext>
            </a:extLst>
          </p:cNvPr>
          <p:cNvSpPr txBox="1"/>
          <p:nvPr/>
        </p:nvSpPr>
        <p:spPr>
          <a:xfrm>
            <a:off x="7298803" y="3165059"/>
            <a:ext cx="1360806" cy="1384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cap="none" dirty="0">
                <a:solidFill>
                  <a:schemeClr val="tx1">
                    <a:lumMod val="50000"/>
                    <a:lumOff val="50000"/>
                  </a:schemeClr>
                </a:solidFill>
                <a:latin typeface="Lato"/>
                <a:ea typeface="Lato"/>
                <a:cs typeface="Lato"/>
                <a:sym typeface="Lato"/>
              </a:rPr>
              <a:t>JOHN SISK &amp; SON</a:t>
            </a:r>
            <a:endParaRPr lang="en-US" sz="1400" cap="none" dirty="0">
              <a:solidFill>
                <a:schemeClr val="tx1">
                  <a:lumMod val="50000"/>
                  <a:lumOff val="50000"/>
                </a:schemeClr>
              </a:solidFill>
              <a:latin typeface="Lato"/>
              <a:ea typeface="Lato"/>
              <a:cs typeface="Lato"/>
              <a:sym typeface="Lato"/>
            </a:endParaRPr>
          </a:p>
        </p:txBody>
      </p:sp>
      <p:sp>
        <p:nvSpPr>
          <p:cNvPr id="18" name="Google Shape;3995;p98">
            <a:extLst>
              <a:ext uri="{FF2B5EF4-FFF2-40B4-BE49-F238E27FC236}">
                <a16:creationId xmlns:a16="http://schemas.microsoft.com/office/drawing/2014/main" id="{545AF0F1-65E6-5620-75B3-784F775BC5DD}"/>
              </a:ext>
            </a:extLst>
          </p:cNvPr>
          <p:cNvSpPr txBox="1"/>
          <p:nvPr/>
        </p:nvSpPr>
        <p:spPr>
          <a:xfrm>
            <a:off x="9388040" y="2745019"/>
            <a:ext cx="1817044" cy="30986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b="1" cap="none" dirty="0">
                <a:solidFill>
                  <a:srgbClr val="002060"/>
                </a:solidFill>
                <a:latin typeface="Lato"/>
                <a:ea typeface="Lato"/>
                <a:cs typeface="Lato"/>
                <a:sym typeface="Lato"/>
              </a:rPr>
              <a:t>DANNY HORROCKS</a:t>
            </a:r>
          </a:p>
        </p:txBody>
      </p:sp>
      <p:sp>
        <p:nvSpPr>
          <p:cNvPr id="24" name="Google Shape;3995;p98">
            <a:extLst>
              <a:ext uri="{FF2B5EF4-FFF2-40B4-BE49-F238E27FC236}">
                <a16:creationId xmlns:a16="http://schemas.microsoft.com/office/drawing/2014/main" id="{015FD99D-3438-5DBA-D9E3-82DB90254085}"/>
              </a:ext>
            </a:extLst>
          </p:cNvPr>
          <p:cNvSpPr txBox="1"/>
          <p:nvPr/>
        </p:nvSpPr>
        <p:spPr>
          <a:xfrm>
            <a:off x="7298803" y="5152039"/>
            <a:ext cx="1360806" cy="1384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b="1" cap="none" dirty="0">
                <a:solidFill>
                  <a:srgbClr val="002060"/>
                </a:solidFill>
                <a:latin typeface="Lato"/>
                <a:ea typeface="Lato"/>
                <a:cs typeface="Lato"/>
                <a:sym typeface="Lato"/>
              </a:rPr>
              <a:t>HELEN SU</a:t>
            </a:r>
          </a:p>
        </p:txBody>
      </p:sp>
      <p:sp>
        <p:nvSpPr>
          <p:cNvPr id="25" name="Google Shape;3995;p98">
            <a:extLst>
              <a:ext uri="{FF2B5EF4-FFF2-40B4-BE49-F238E27FC236}">
                <a16:creationId xmlns:a16="http://schemas.microsoft.com/office/drawing/2014/main" id="{4FAEB953-4945-3E58-9C36-3687B1117675}"/>
              </a:ext>
            </a:extLst>
          </p:cNvPr>
          <p:cNvSpPr txBox="1"/>
          <p:nvPr/>
        </p:nvSpPr>
        <p:spPr>
          <a:xfrm>
            <a:off x="7298803" y="5415011"/>
            <a:ext cx="1360806" cy="1384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dirty="0">
                <a:solidFill>
                  <a:schemeClr val="tx1">
                    <a:lumMod val="50000"/>
                    <a:lumOff val="50000"/>
                  </a:schemeClr>
                </a:solidFill>
                <a:latin typeface="Lato"/>
                <a:ea typeface="Lato"/>
                <a:cs typeface="Lato"/>
                <a:sym typeface="Lato"/>
              </a:rPr>
              <a:t>BMT</a:t>
            </a:r>
            <a:endParaRPr lang="en-US" sz="1400" b="1" cap="none" dirty="0">
              <a:solidFill>
                <a:schemeClr val="tx1">
                  <a:lumMod val="50000"/>
                  <a:lumOff val="50000"/>
                </a:schemeClr>
              </a:solidFill>
              <a:latin typeface="Lato"/>
              <a:ea typeface="Lato"/>
              <a:cs typeface="Lato"/>
              <a:sym typeface="Lato"/>
            </a:endParaRPr>
          </a:p>
        </p:txBody>
      </p:sp>
      <p:sp>
        <p:nvSpPr>
          <p:cNvPr id="26" name="Google Shape;3995;p98">
            <a:extLst>
              <a:ext uri="{FF2B5EF4-FFF2-40B4-BE49-F238E27FC236}">
                <a16:creationId xmlns:a16="http://schemas.microsoft.com/office/drawing/2014/main" id="{AA8650AB-C4CE-6AE6-C144-42D7B186FC13}"/>
              </a:ext>
            </a:extLst>
          </p:cNvPr>
          <p:cNvSpPr txBox="1"/>
          <p:nvPr/>
        </p:nvSpPr>
        <p:spPr>
          <a:xfrm>
            <a:off x="9571936" y="5152039"/>
            <a:ext cx="1360806" cy="1384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b="1" cap="none" dirty="0">
                <a:solidFill>
                  <a:srgbClr val="002060"/>
                </a:solidFill>
                <a:latin typeface="Lato"/>
                <a:ea typeface="Lato"/>
                <a:cs typeface="Lato"/>
                <a:sym typeface="Lato"/>
              </a:rPr>
              <a:t>KATE ATKIN</a:t>
            </a:r>
          </a:p>
        </p:txBody>
      </p:sp>
      <p:sp>
        <p:nvSpPr>
          <p:cNvPr id="27" name="Google Shape;3995;p98">
            <a:extLst>
              <a:ext uri="{FF2B5EF4-FFF2-40B4-BE49-F238E27FC236}">
                <a16:creationId xmlns:a16="http://schemas.microsoft.com/office/drawing/2014/main" id="{8845784A-9DE3-A380-D62F-22F3215A9546}"/>
              </a:ext>
            </a:extLst>
          </p:cNvPr>
          <p:cNvSpPr txBox="1"/>
          <p:nvPr/>
        </p:nvSpPr>
        <p:spPr>
          <a:xfrm>
            <a:off x="9571936" y="5415011"/>
            <a:ext cx="1360806" cy="1384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dirty="0">
                <a:solidFill>
                  <a:schemeClr val="tx1">
                    <a:lumMod val="50000"/>
                    <a:lumOff val="50000"/>
                  </a:schemeClr>
                </a:solidFill>
                <a:latin typeface="Lato"/>
                <a:ea typeface="Lato"/>
                <a:cs typeface="Lato"/>
                <a:sym typeface="Lato"/>
              </a:rPr>
              <a:t>BMT</a:t>
            </a:r>
            <a:endParaRPr sz="1200" b="1" cap="none" dirty="0">
              <a:solidFill>
                <a:schemeClr val="tx1">
                  <a:lumMod val="50000"/>
                  <a:lumOff val="50000"/>
                </a:schemeClr>
              </a:solidFill>
              <a:latin typeface="Lato"/>
              <a:ea typeface="Lato"/>
              <a:cs typeface="Lato"/>
              <a:sym typeface="Lato"/>
            </a:endParaRPr>
          </a:p>
        </p:txBody>
      </p:sp>
      <p:cxnSp>
        <p:nvCxnSpPr>
          <p:cNvPr id="31" name="Straight Connector 30">
            <a:extLst>
              <a:ext uri="{FF2B5EF4-FFF2-40B4-BE49-F238E27FC236}">
                <a16:creationId xmlns:a16="http://schemas.microsoft.com/office/drawing/2014/main" id="{028C4063-3966-F0D2-7B0F-33A259238CF4}"/>
              </a:ext>
            </a:extLst>
          </p:cNvPr>
          <p:cNvCxnSpPr/>
          <p:nvPr/>
        </p:nvCxnSpPr>
        <p:spPr>
          <a:xfrm>
            <a:off x="397163" y="3988797"/>
            <a:ext cx="165330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BMT - Maritime London">
            <a:extLst>
              <a:ext uri="{FF2B5EF4-FFF2-40B4-BE49-F238E27FC236}">
                <a16:creationId xmlns:a16="http://schemas.microsoft.com/office/drawing/2014/main" id="{D463C91E-83F5-7454-96A0-A026AC4D2E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company name&#10;&#10;Description automatically generated">
            <a:extLst>
              <a:ext uri="{FF2B5EF4-FFF2-40B4-BE49-F238E27FC236}">
                <a16:creationId xmlns:a16="http://schemas.microsoft.com/office/drawing/2014/main" id="{788B1393-3FD0-B87B-4679-1D31301C1B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sp>
        <p:nvSpPr>
          <p:cNvPr id="15" name="Google Shape;3995;p98">
            <a:extLst>
              <a:ext uri="{FF2B5EF4-FFF2-40B4-BE49-F238E27FC236}">
                <a16:creationId xmlns:a16="http://schemas.microsoft.com/office/drawing/2014/main" id="{AB6CEDD8-0105-BE8C-EFCF-38446494255D}"/>
              </a:ext>
            </a:extLst>
          </p:cNvPr>
          <p:cNvSpPr txBox="1"/>
          <p:nvPr/>
        </p:nvSpPr>
        <p:spPr>
          <a:xfrm>
            <a:off x="9561320" y="3165059"/>
            <a:ext cx="1360806" cy="1384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cap="none" dirty="0">
                <a:solidFill>
                  <a:schemeClr val="tx1">
                    <a:lumMod val="50000"/>
                    <a:lumOff val="50000"/>
                  </a:schemeClr>
                </a:solidFill>
                <a:latin typeface="Lato"/>
                <a:ea typeface="Lato"/>
                <a:cs typeface="Lato"/>
                <a:sym typeface="Lato"/>
              </a:rPr>
              <a:t>JOHN SISK &amp; SON</a:t>
            </a:r>
            <a:endParaRPr lang="en-US" sz="1400" cap="none" dirty="0">
              <a:solidFill>
                <a:schemeClr val="tx1">
                  <a:lumMod val="50000"/>
                  <a:lumOff val="50000"/>
                </a:schemeClr>
              </a:solidFill>
              <a:latin typeface="Lato"/>
              <a:ea typeface="Lato"/>
              <a:cs typeface="Lato"/>
              <a:sym typeface="Lato"/>
            </a:endParaRPr>
          </a:p>
        </p:txBody>
      </p:sp>
      <p:pic>
        <p:nvPicPr>
          <p:cNvPr id="7" name="Picture 6" descr="Diagram&#10;&#10;Description automatically generated with medium confidence">
            <a:extLst>
              <a:ext uri="{FF2B5EF4-FFF2-40B4-BE49-F238E27FC236}">
                <a16:creationId xmlns:a16="http://schemas.microsoft.com/office/drawing/2014/main" id="{9C05C0EE-0B45-ED41-1B5C-AB49D17E6A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spTree>
    <p:extLst>
      <p:ext uri="{BB962C8B-B14F-4D97-AF65-F5344CB8AC3E}">
        <p14:creationId xmlns:p14="http://schemas.microsoft.com/office/powerpoint/2010/main" val="3645432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8BC1"/>
        </a:solidFill>
        <a:effectLst/>
      </p:bgPr>
    </p:bg>
    <p:spTree>
      <p:nvGrpSpPr>
        <p:cNvPr id="1" name=""/>
        <p:cNvGrpSpPr/>
        <p:nvPr/>
      </p:nvGrpSpPr>
      <p:grpSpPr>
        <a:xfrm>
          <a:off x="0" y="0"/>
          <a:ext cx="0" cy="0"/>
          <a:chOff x="0" y="0"/>
          <a:chExt cx="0" cy="0"/>
        </a:xfrm>
      </p:grpSpPr>
      <p:pic>
        <p:nvPicPr>
          <p:cNvPr id="9" name="Google Shape;4837;p128">
            <a:extLst>
              <a:ext uri="{FF2B5EF4-FFF2-40B4-BE49-F238E27FC236}">
                <a16:creationId xmlns:a16="http://schemas.microsoft.com/office/drawing/2014/main" id="{1C95E447-7918-175D-95AB-657901053551}"/>
              </a:ext>
            </a:extLst>
          </p:cNvPr>
          <p:cNvPicPr preferRelativeResize="0"/>
          <p:nvPr/>
        </p:nvPicPr>
        <p:blipFill rotWithShape="1">
          <a:blip r:embed="rId3">
            <a:alphaModFix/>
          </a:blip>
          <a:srcRect/>
          <a:stretch/>
        </p:blipFill>
        <p:spPr>
          <a:xfrm>
            <a:off x="6999222" y="3535680"/>
            <a:ext cx="4411455" cy="3322320"/>
          </a:xfrm>
          <a:prstGeom prst="rect">
            <a:avLst/>
          </a:prstGeom>
          <a:noFill/>
          <a:ln>
            <a:noFill/>
          </a:ln>
          <a:effectLst>
            <a:outerShdw blurRad="50800" dist="38100" dir="5400000" algn="t" rotWithShape="0">
              <a:srgbClr val="000000">
                <a:alpha val="40000"/>
              </a:srgbClr>
            </a:outerShdw>
          </a:effectLst>
        </p:spPr>
      </p:pic>
      <p:pic>
        <p:nvPicPr>
          <p:cNvPr id="10" name="Google Shape;4838;p128">
            <a:extLst>
              <a:ext uri="{FF2B5EF4-FFF2-40B4-BE49-F238E27FC236}">
                <a16:creationId xmlns:a16="http://schemas.microsoft.com/office/drawing/2014/main" id="{FAE277FB-05BE-A392-6D30-B9FFFB1497BC}"/>
              </a:ext>
            </a:extLst>
          </p:cNvPr>
          <p:cNvPicPr preferRelativeResize="0"/>
          <p:nvPr/>
        </p:nvPicPr>
        <p:blipFill rotWithShape="1">
          <a:blip r:embed="rId3">
            <a:alphaModFix/>
          </a:blip>
          <a:srcRect/>
          <a:stretch/>
        </p:blipFill>
        <p:spPr>
          <a:xfrm>
            <a:off x="787683" y="3535680"/>
            <a:ext cx="4411455" cy="3322320"/>
          </a:xfrm>
          <a:prstGeom prst="rect">
            <a:avLst/>
          </a:prstGeom>
          <a:noFill/>
          <a:ln>
            <a:noFill/>
          </a:ln>
          <a:effectLst>
            <a:outerShdw blurRad="50800" dist="38100" dir="5400000" algn="t" rotWithShape="0">
              <a:srgbClr val="000000">
                <a:alpha val="40000"/>
              </a:srgbClr>
            </a:outerShdw>
          </a:effectLst>
        </p:spPr>
      </p:pic>
      <p:pic>
        <p:nvPicPr>
          <p:cNvPr id="11" name="Google Shape;4839;p128">
            <a:extLst>
              <a:ext uri="{FF2B5EF4-FFF2-40B4-BE49-F238E27FC236}">
                <a16:creationId xmlns:a16="http://schemas.microsoft.com/office/drawing/2014/main" id="{0E8D7597-C888-68DD-40FE-A62B49FBACDA}"/>
              </a:ext>
            </a:extLst>
          </p:cNvPr>
          <p:cNvPicPr preferRelativeResize="0"/>
          <p:nvPr/>
        </p:nvPicPr>
        <p:blipFill rotWithShape="1">
          <a:blip r:embed="rId4">
            <a:alphaModFix/>
          </a:blip>
          <a:srcRect/>
          <a:stretch/>
        </p:blipFill>
        <p:spPr>
          <a:xfrm>
            <a:off x="3124484" y="2377440"/>
            <a:ext cx="5949392" cy="4480560"/>
          </a:xfrm>
          <a:prstGeom prst="rect">
            <a:avLst/>
          </a:prstGeom>
          <a:noFill/>
          <a:ln>
            <a:noFill/>
          </a:ln>
          <a:effectLst>
            <a:outerShdw blurRad="50800" dist="38100" dir="5400000" algn="t" rotWithShape="0">
              <a:srgbClr val="000000">
                <a:alpha val="40000"/>
              </a:srgbClr>
            </a:outerShdw>
          </a:effectLst>
        </p:spPr>
      </p:pic>
      <p:sp>
        <p:nvSpPr>
          <p:cNvPr id="12" name="Google Shape;4840;p128">
            <a:extLst>
              <a:ext uri="{FF2B5EF4-FFF2-40B4-BE49-F238E27FC236}">
                <a16:creationId xmlns:a16="http://schemas.microsoft.com/office/drawing/2014/main" id="{E2748AE9-E114-CFA0-2AC1-6BE6AB00EB5C}"/>
              </a:ext>
            </a:extLst>
          </p:cNvPr>
          <p:cNvSpPr txBox="1"/>
          <p:nvPr/>
        </p:nvSpPr>
        <p:spPr>
          <a:xfrm>
            <a:off x="806026" y="854478"/>
            <a:ext cx="10607040" cy="547159"/>
          </a:xfrm>
          <a:prstGeom prst="rect">
            <a:avLst/>
          </a:prstGeom>
          <a:noFill/>
          <a:ln>
            <a:noFill/>
          </a:ln>
        </p:spPr>
        <p:txBody>
          <a:bodyPr spcFirstLastPara="1" wrap="square" lIns="0" tIns="0" rIns="0" bIns="0" anchor="t" anchorCtr="0">
            <a:noAutofit/>
          </a:bodyPr>
          <a:lstStyle/>
          <a:p>
            <a:pPr algn="ctr" defTabSz="1219170">
              <a:buClr>
                <a:srgbClr val="000000"/>
              </a:buClr>
            </a:pPr>
            <a:r>
              <a:rPr lang="en-US" sz="4267" kern="0" dirty="0">
                <a:solidFill>
                  <a:srgbClr val="4B5050"/>
                </a:solidFill>
                <a:latin typeface="Lato Black"/>
                <a:ea typeface="Lato Black"/>
                <a:cs typeface="Lato Black"/>
                <a:sym typeface="Lato Black"/>
              </a:rPr>
              <a:t>CHALLENGE </a:t>
            </a:r>
            <a:r>
              <a:rPr lang="en-US" sz="4267" kern="0" dirty="0">
                <a:solidFill>
                  <a:schemeClr val="bg1"/>
                </a:solidFill>
                <a:latin typeface="Lato Black"/>
                <a:ea typeface="Lato Black"/>
                <a:cs typeface="Lato Black"/>
                <a:sym typeface="Lato Black"/>
              </a:rPr>
              <a:t>OVERVIEW</a:t>
            </a:r>
          </a:p>
        </p:txBody>
      </p:sp>
      <p:cxnSp>
        <p:nvCxnSpPr>
          <p:cNvPr id="13" name="Google Shape;4841;p128">
            <a:extLst>
              <a:ext uri="{FF2B5EF4-FFF2-40B4-BE49-F238E27FC236}">
                <a16:creationId xmlns:a16="http://schemas.microsoft.com/office/drawing/2014/main" id="{973F2A3F-950C-B3D3-3CF0-0CC4E470CF7F}"/>
              </a:ext>
            </a:extLst>
          </p:cNvPr>
          <p:cNvCxnSpPr/>
          <p:nvPr/>
        </p:nvCxnSpPr>
        <p:spPr>
          <a:xfrm>
            <a:off x="5486400" y="656089"/>
            <a:ext cx="1219200" cy="0"/>
          </a:xfrm>
          <a:prstGeom prst="straightConnector1">
            <a:avLst/>
          </a:prstGeom>
          <a:noFill/>
          <a:ln w="28575" cap="flat" cmpd="sng">
            <a:solidFill>
              <a:schemeClr val="lt1"/>
            </a:solidFill>
            <a:prstDash val="solid"/>
            <a:miter lim="800000"/>
            <a:headEnd type="none" w="sm" len="sm"/>
            <a:tailEnd type="none" w="sm" len="sm"/>
          </a:ln>
        </p:spPr>
      </p:cxnSp>
      <p:sp>
        <p:nvSpPr>
          <p:cNvPr id="14" name="Google Shape;4842;p128">
            <a:extLst>
              <a:ext uri="{FF2B5EF4-FFF2-40B4-BE49-F238E27FC236}">
                <a16:creationId xmlns:a16="http://schemas.microsoft.com/office/drawing/2014/main" id="{585F5035-20C9-D921-CEE9-78CF6C4F555A}"/>
              </a:ext>
            </a:extLst>
          </p:cNvPr>
          <p:cNvSpPr txBox="1"/>
          <p:nvPr/>
        </p:nvSpPr>
        <p:spPr>
          <a:xfrm>
            <a:off x="2896621" y="1500828"/>
            <a:ext cx="6425849" cy="444567"/>
          </a:xfrm>
          <a:prstGeom prst="rect">
            <a:avLst/>
          </a:prstGeom>
          <a:noFill/>
          <a:ln>
            <a:noFill/>
          </a:ln>
        </p:spPr>
        <p:txBody>
          <a:bodyPr spcFirstLastPara="1" wrap="square" lIns="0" tIns="0" rIns="0" bIns="0" anchor="t" anchorCtr="0">
            <a:noAutofit/>
          </a:bodyPr>
          <a:lstStyle/>
          <a:p>
            <a:pPr algn="ctr" defTabSz="1219170">
              <a:lnSpc>
                <a:spcPct val="162500"/>
              </a:lnSpc>
              <a:buClr>
                <a:srgbClr val="000000"/>
              </a:buClr>
            </a:pPr>
            <a:r>
              <a:rPr lang="en-US" sz="1067" kern="0">
                <a:solidFill>
                  <a:srgbClr val="FFFFFF"/>
                </a:solidFill>
                <a:latin typeface="Lato"/>
                <a:ea typeface="Lato"/>
                <a:cs typeface="Lato"/>
                <a:sym typeface="Lato"/>
              </a:rPr>
              <a:t>An</a:t>
            </a:r>
            <a:r>
              <a:rPr lang="en-US" sz="1067" kern="0" dirty="0">
                <a:solidFill>
                  <a:srgbClr val="FFFFFF"/>
                </a:solidFill>
                <a:latin typeface="Lato"/>
                <a:ea typeface="Lato"/>
                <a:cs typeface="Lato"/>
                <a:sym typeface="Lato"/>
              </a:rPr>
              <a:t> overview of Challenge 14</a:t>
            </a:r>
            <a:endParaRPr sz="1867"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43B82EC0-8D3D-9D4D-6145-9E37A91D4B39}"/>
              </a:ext>
            </a:extLst>
          </p:cNvPr>
          <p:cNvSpPr txBox="1"/>
          <p:nvPr/>
        </p:nvSpPr>
        <p:spPr>
          <a:xfrm>
            <a:off x="3256134" y="2991922"/>
            <a:ext cx="5817742" cy="3631763"/>
          </a:xfrm>
          <a:prstGeom prst="rect">
            <a:avLst/>
          </a:prstGeom>
          <a:noFill/>
        </p:spPr>
        <p:txBody>
          <a:bodyPr wrap="square">
            <a:spAutoFit/>
          </a:bodyPr>
          <a:lstStyle/>
          <a:p>
            <a:pPr algn="ctr"/>
            <a:r>
              <a:rPr lang="en-GB" sz="1600" dirty="0">
                <a:solidFill>
                  <a:srgbClr val="000000"/>
                </a:solidFill>
                <a:latin typeface="Lato" panose="020F0502020204030203" pitchFamily="34" charset="0"/>
                <a:ea typeface="Lato" panose="020F0502020204030203" pitchFamily="34" charset="0"/>
                <a:cs typeface="Lato" panose="020F0502020204030203" pitchFamily="34" charset="0"/>
              </a:rPr>
              <a:t>At HS2 there are large portfolios of projects happening at any one time. </a:t>
            </a:r>
          </a:p>
          <a:p>
            <a:pPr algn="ctr"/>
            <a:endParaRPr lang="en-GB" sz="1600" dirty="0">
              <a:solidFill>
                <a:srgbClr val="000000"/>
              </a:solidFill>
              <a:latin typeface="Lato" panose="020F0502020204030203" pitchFamily="34" charset="0"/>
              <a:ea typeface="Lato" panose="020F0502020204030203" pitchFamily="34" charset="0"/>
              <a:cs typeface="Lato" panose="020F0502020204030203" pitchFamily="34" charset="0"/>
            </a:endParaRPr>
          </a:p>
          <a:p>
            <a:pPr algn="ctr"/>
            <a:r>
              <a:rPr lang="en-GB" sz="1600" dirty="0">
                <a:solidFill>
                  <a:srgbClr val="000000"/>
                </a:solidFill>
                <a:latin typeface="Lato" panose="020F0502020204030203" pitchFamily="34" charset="0"/>
                <a:ea typeface="Lato" panose="020F0502020204030203" pitchFamily="34" charset="0"/>
                <a:cs typeface="Lato" panose="020F0502020204030203" pitchFamily="34" charset="0"/>
              </a:rPr>
              <a:t>Ensuring that risks management is at the heart of the programme execution is necessary to ensure that any potential problems within a project are accounted for, and necessary steps are taken in order to mitigate that risk so that the process is robust and resilient.</a:t>
            </a:r>
            <a:endParaRPr lang="en-GB" sz="1700" dirty="0">
              <a:solidFill>
                <a:srgbClr val="000000"/>
              </a:solidFill>
              <a:latin typeface="Lato" panose="020F0502020204030203" pitchFamily="34" charset="0"/>
              <a:ea typeface="Lato" panose="020F0502020204030203" pitchFamily="34" charset="0"/>
              <a:cs typeface="Lato" panose="020F0502020204030203" pitchFamily="34" charset="0"/>
            </a:endParaRPr>
          </a:p>
          <a:p>
            <a:pPr algn="ctr"/>
            <a:endParaRPr lang="en-GB" sz="1700" dirty="0">
              <a:solidFill>
                <a:srgbClr val="000000"/>
              </a:solidFill>
              <a:latin typeface="Lato" panose="020F0502020204030203" pitchFamily="34" charset="0"/>
              <a:ea typeface="Lato" panose="020F0502020204030203" pitchFamily="34" charset="0"/>
              <a:cs typeface="Lato" panose="020F0502020204030203" pitchFamily="34" charset="0"/>
            </a:endParaRPr>
          </a:p>
          <a:p>
            <a:pPr algn="ctr"/>
            <a:r>
              <a:rPr lang="en-GB" sz="1700" b="1" dirty="0">
                <a:solidFill>
                  <a:srgbClr val="000000"/>
                </a:solidFill>
                <a:latin typeface="Lato" panose="020F0502020204030203" pitchFamily="34" charset="0"/>
                <a:ea typeface="Lato" panose="020F0502020204030203" pitchFamily="34" charset="0"/>
                <a:cs typeface="Lato" panose="020F0502020204030203" pitchFamily="34" charset="0"/>
              </a:rPr>
              <a:t>Can insights on existing risk registers provide a view on how risks are identified and managed and also provide recommendations on process improvement to ensure that projects are delivered on time, on budget and to the highest possible standard?</a:t>
            </a:r>
          </a:p>
        </p:txBody>
      </p:sp>
      <p:pic>
        <p:nvPicPr>
          <p:cNvPr id="18" name="Picture 17">
            <a:extLst>
              <a:ext uri="{FF2B5EF4-FFF2-40B4-BE49-F238E27FC236}">
                <a16:creationId xmlns:a16="http://schemas.microsoft.com/office/drawing/2014/main" id="{FA5B8BA7-CCE3-B87A-6B8D-857E85381D32}"/>
              </a:ext>
            </a:extLst>
          </p:cNvPr>
          <p:cNvPicPr>
            <a:picLocks noChangeAspect="1"/>
          </p:cNvPicPr>
          <p:nvPr/>
        </p:nvPicPr>
        <p:blipFill>
          <a:blip r:embed="rId5"/>
          <a:stretch>
            <a:fillRect/>
          </a:stretch>
        </p:blipFill>
        <p:spPr>
          <a:xfrm>
            <a:off x="10395939" y="3847543"/>
            <a:ext cx="956041" cy="593100"/>
          </a:xfrm>
          <a:prstGeom prst="rect">
            <a:avLst/>
          </a:prstGeom>
        </p:spPr>
      </p:pic>
      <p:pic>
        <p:nvPicPr>
          <p:cNvPr id="24" name="Picture 23">
            <a:extLst>
              <a:ext uri="{FF2B5EF4-FFF2-40B4-BE49-F238E27FC236}">
                <a16:creationId xmlns:a16="http://schemas.microsoft.com/office/drawing/2014/main" id="{905C7218-ED94-BE9F-BC90-236C52281651}"/>
              </a:ext>
            </a:extLst>
          </p:cNvPr>
          <p:cNvPicPr>
            <a:picLocks noChangeAspect="1"/>
          </p:cNvPicPr>
          <p:nvPr/>
        </p:nvPicPr>
        <p:blipFill>
          <a:blip r:embed="rId6"/>
          <a:stretch>
            <a:fillRect/>
          </a:stretch>
        </p:blipFill>
        <p:spPr>
          <a:xfrm>
            <a:off x="902756" y="6286898"/>
            <a:ext cx="2221728" cy="559672"/>
          </a:xfrm>
          <a:prstGeom prst="rect">
            <a:avLst/>
          </a:prstGeom>
        </p:spPr>
      </p:pic>
      <p:pic>
        <p:nvPicPr>
          <p:cNvPr id="26" name="Picture 25">
            <a:extLst>
              <a:ext uri="{FF2B5EF4-FFF2-40B4-BE49-F238E27FC236}">
                <a16:creationId xmlns:a16="http://schemas.microsoft.com/office/drawing/2014/main" id="{565A9634-D843-A326-5C4B-65F65E0A968D}"/>
              </a:ext>
            </a:extLst>
          </p:cNvPr>
          <p:cNvPicPr>
            <a:picLocks noChangeAspect="1"/>
          </p:cNvPicPr>
          <p:nvPr/>
        </p:nvPicPr>
        <p:blipFill rotWithShape="1">
          <a:blip r:embed="rId7"/>
          <a:srcRect r="8665"/>
          <a:stretch/>
        </p:blipFill>
        <p:spPr>
          <a:xfrm>
            <a:off x="9133686" y="6167351"/>
            <a:ext cx="2161918" cy="593100"/>
          </a:xfrm>
          <a:prstGeom prst="rect">
            <a:avLst/>
          </a:prstGeom>
        </p:spPr>
      </p:pic>
    </p:spTree>
    <p:extLst>
      <p:ext uri="{BB962C8B-B14F-4D97-AF65-F5344CB8AC3E}">
        <p14:creationId xmlns:p14="http://schemas.microsoft.com/office/powerpoint/2010/main" val="1670459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peech Bubble: Oval 107">
            <a:extLst>
              <a:ext uri="{FF2B5EF4-FFF2-40B4-BE49-F238E27FC236}">
                <a16:creationId xmlns:a16="http://schemas.microsoft.com/office/drawing/2014/main" id="{3C098118-AC1F-454F-AFD5-0AF9D82E239A}"/>
              </a:ext>
            </a:extLst>
          </p:cNvPr>
          <p:cNvSpPr/>
          <p:nvPr/>
        </p:nvSpPr>
        <p:spPr>
          <a:xfrm>
            <a:off x="514627" y="2088882"/>
            <a:ext cx="2459914" cy="1438211"/>
          </a:xfrm>
          <a:prstGeom prst="wedgeEllipseCallout">
            <a:avLst>
              <a:gd name="adj1" fmla="val 20598"/>
              <a:gd name="adj2" fmla="val -56048"/>
            </a:avLst>
          </a:prstGeom>
          <a:no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485663" y="447993"/>
            <a:ext cx="6926252" cy="682852"/>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PAIN POINTS &amp; USER STORIES</a:t>
            </a:r>
          </a:p>
        </p:txBody>
      </p:sp>
      <p:pic>
        <p:nvPicPr>
          <p:cNvPr id="4" name="Picture 3" descr="BMT - Maritime London">
            <a:extLst>
              <a:ext uri="{FF2B5EF4-FFF2-40B4-BE49-F238E27FC236}">
                <a16:creationId xmlns:a16="http://schemas.microsoft.com/office/drawing/2014/main" id="{F0ED5849-CB74-25B3-5843-329529197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mpany name&#10;&#10;Description automatically generated">
            <a:extLst>
              <a:ext uri="{FF2B5EF4-FFF2-40B4-BE49-F238E27FC236}">
                <a16:creationId xmlns:a16="http://schemas.microsoft.com/office/drawing/2014/main" id="{DA07F1FB-E1AE-6992-ED66-7C1905E9B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graphicFrame>
        <p:nvGraphicFramePr>
          <p:cNvPr id="12" name="Table 12">
            <a:extLst>
              <a:ext uri="{FF2B5EF4-FFF2-40B4-BE49-F238E27FC236}">
                <a16:creationId xmlns:a16="http://schemas.microsoft.com/office/drawing/2014/main" id="{26A55D17-918F-03D4-B58A-B29DD456A344}"/>
              </a:ext>
            </a:extLst>
          </p:cNvPr>
          <p:cNvGraphicFramePr>
            <a:graphicFrameLocks noGrp="1"/>
          </p:cNvGraphicFramePr>
          <p:nvPr>
            <p:extLst>
              <p:ext uri="{D42A27DB-BD31-4B8C-83A1-F6EECF244321}">
                <p14:modId xmlns:p14="http://schemas.microsoft.com/office/powerpoint/2010/main" val="3834610618"/>
              </p:ext>
            </p:extLst>
          </p:nvPr>
        </p:nvGraphicFramePr>
        <p:xfrm>
          <a:off x="4204494" y="3784880"/>
          <a:ext cx="3859722" cy="2127490"/>
        </p:xfrm>
        <a:graphic>
          <a:graphicData uri="http://schemas.openxmlformats.org/drawingml/2006/table">
            <a:tbl>
              <a:tblPr firstRow="1" bandRow="1">
                <a:tableStyleId>{93296810-A885-4BE3-A3E7-6D5BEEA58F35}</a:tableStyleId>
              </a:tblPr>
              <a:tblGrid>
                <a:gridCol w="1427049">
                  <a:extLst>
                    <a:ext uri="{9D8B030D-6E8A-4147-A177-3AD203B41FA5}">
                      <a16:colId xmlns:a16="http://schemas.microsoft.com/office/drawing/2014/main" val="1592797109"/>
                    </a:ext>
                  </a:extLst>
                </a:gridCol>
                <a:gridCol w="2432673">
                  <a:extLst>
                    <a:ext uri="{9D8B030D-6E8A-4147-A177-3AD203B41FA5}">
                      <a16:colId xmlns:a16="http://schemas.microsoft.com/office/drawing/2014/main" val="804552008"/>
                    </a:ext>
                  </a:extLst>
                </a:gridCol>
              </a:tblGrid>
              <a:tr h="322690">
                <a:tc gridSpan="2">
                  <a:txBody>
                    <a:bodyPr/>
                    <a:lstStyle/>
                    <a:p>
                      <a:r>
                        <a:rPr lang="en-IE" sz="1400" dirty="0">
                          <a:latin typeface="Lato" panose="020F0502020204030203" pitchFamily="34" charset="0"/>
                          <a:ea typeface="Lato" panose="020F0502020204030203" pitchFamily="34" charset="0"/>
                          <a:cs typeface="Lato" panose="020F0502020204030203" pitchFamily="34" charset="0"/>
                        </a:rPr>
                        <a:t>2. Risk Manager</a:t>
                      </a:r>
                      <a:endParaRPr lang="en-GB" sz="1400" dirty="0">
                        <a:latin typeface="Lato" panose="020F0502020204030203" pitchFamily="34" charset="0"/>
                        <a:ea typeface="Lato" panose="020F0502020204030203" pitchFamily="34" charset="0"/>
                        <a:cs typeface="Lato" panose="020F0502020204030203" pitchFamily="34" charset="0"/>
                      </a:endParaRPr>
                    </a:p>
                  </a:txBody>
                  <a:tcPr marL="76439" marR="76439" marT="38220" marB="38220" anchor="ctr"/>
                </a:tc>
                <a:tc hMerge="1">
                  <a:txBody>
                    <a:bodyPr/>
                    <a:lstStyle/>
                    <a:p>
                      <a:endParaRPr lang="en-GB" dirty="0"/>
                    </a:p>
                  </a:txBody>
                  <a:tcPr/>
                </a:tc>
                <a:extLst>
                  <a:ext uri="{0D108BD9-81ED-4DB2-BD59-A6C34878D82A}">
                    <a16:rowId xmlns:a16="http://schemas.microsoft.com/office/drawing/2014/main" val="4221247040"/>
                  </a:ext>
                </a:extLst>
              </a:tr>
              <a:tr h="525968">
                <a:tc>
                  <a:txBody>
                    <a:bodyPr/>
                    <a:lstStyle/>
                    <a:p>
                      <a:r>
                        <a:rPr lang="en-IE" sz="1200" b="1" dirty="0">
                          <a:latin typeface="Lato" panose="020F0502020204030203" pitchFamily="34" charset="0"/>
                          <a:ea typeface="Lato" panose="020F0502020204030203" pitchFamily="34" charset="0"/>
                          <a:cs typeface="Lato" panose="020F0502020204030203" pitchFamily="34" charset="0"/>
                        </a:rPr>
                        <a:t>A. Efficient Process</a:t>
                      </a:r>
                      <a:endParaRPr lang="en-GB" sz="1200" b="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tc>
                  <a:txBody>
                    <a:bodyPr/>
                    <a:lstStyle/>
                    <a:p>
                      <a:r>
                        <a:rPr lang="en-IE" sz="1200" i="1" dirty="0">
                          <a:latin typeface="Lato" panose="020F0502020204030203" pitchFamily="34" charset="0"/>
                          <a:ea typeface="Lato" panose="020F0502020204030203" pitchFamily="34" charset="0"/>
                          <a:cs typeface="Lato" panose="020F0502020204030203" pitchFamily="34" charset="0"/>
                        </a:rPr>
                        <a:t>Make the risk management process as efficient as possible</a:t>
                      </a:r>
                      <a:endParaRPr lang="en-GB" sz="1200" i="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extLst>
                  <a:ext uri="{0D108BD9-81ED-4DB2-BD59-A6C34878D82A}">
                    <a16:rowId xmlns:a16="http://schemas.microsoft.com/office/drawing/2014/main" val="1215549127"/>
                  </a:ext>
                </a:extLst>
              </a:tr>
              <a:tr h="525968">
                <a:tc>
                  <a:txBody>
                    <a:bodyPr/>
                    <a:lstStyle/>
                    <a:p>
                      <a:r>
                        <a:rPr lang="en-IE" sz="1200" b="1" dirty="0">
                          <a:latin typeface="Lato" panose="020F0502020204030203" pitchFamily="34" charset="0"/>
                          <a:ea typeface="Lato" panose="020F0502020204030203" pitchFamily="34" charset="0"/>
                          <a:cs typeface="Lato" panose="020F0502020204030203" pitchFamily="34" charset="0"/>
                        </a:rPr>
                        <a:t>B. Improved Risk Capture</a:t>
                      </a:r>
                      <a:endParaRPr lang="en-GB" sz="1200" b="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tc>
                  <a:txBody>
                    <a:bodyPr/>
                    <a:lstStyle/>
                    <a:p>
                      <a:r>
                        <a:rPr lang="en-IE" sz="1200" i="1" dirty="0">
                          <a:latin typeface="Lato" panose="020F0502020204030203" pitchFamily="34" charset="0"/>
                          <a:ea typeface="Lato" panose="020F0502020204030203" pitchFamily="34" charset="0"/>
                          <a:cs typeface="Lato" panose="020F0502020204030203" pitchFamily="34" charset="0"/>
                        </a:rPr>
                        <a:t>Ensure that all risks are adequately captured</a:t>
                      </a:r>
                      <a:endParaRPr lang="en-GB" sz="1200" i="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extLst>
                  <a:ext uri="{0D108BD9-81ED-4DB2-BD59-A6C34878D82A}">
                    <a16:rowId xmlns:a16="http://schemas.microsoft.com/office/drawing/2014/main" val="1392987749"/>
                  </a:ext>
                </a:extLst>
              </a:tr>
              <a:tr h="752864">
                <a:tc>
                  <a:txBody>
                    <a:bodyPr/>
                    <a:lstStyle/>
                    <a:p>
                      <a:r>
                        <a:rPr lang="en-IE" sz="1200" b="1" dirty="0">
                          <a:latin typeface="Lato" panose="020F0502020204030203" pitchFamily="34" charset="0"/>
                          <a:ea typeface="Lato" panose="020F0502020204030203" pitchFamily="34" charset="0"/>
                          <a:cs typeface="Lato" panose="020F0502020204030203" pitchFamily="34" charset="0"/>
                        </a:rPr>
                        <a:t>C. Assignment &amp; Monitoring</a:t>
                      </a:r>
                      <a:endParaRPr lang="en-GB" sz="1200" b="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tc>
                  <a:txBody>
                    <a:bodyPr/>
                    <a:lstStyle/>
                    <a:p>
                      <a:r>
                        <a:rPr lang="en-IE" sz="1200" i="1" dirty="0">
                          <a:latin typeface="Lato" panose="020F0502020204030203" pitchFamily="34" charset="0"/>
                          <a:ea typeface="Lato" panose="020F0502020204030203" pitchFamily="34" charset="0"/>
                          <a:cs typeface="Lato" panose="020F0502020204030203" pitchFamily="34" charset="0"/>
                        </a:rPr>
                        <a:t>Ensure that risks are identified, assigned and monitored in a timely manner</a:t>
                      </a:r>
                      <a:endParaRPr lang="en-GB" sz="1200" i="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extLst>
                  <a:ext uri="{0D108BD9-81ED-4DB2-BD59-A6C34878D82A}">
                    <a16:rowId xmlns:a16="http://schemas.microsoft.com/office/drawing/2014/main" val="778108568"/>
                  </a:ext>
                </a:extLst>
              </a:tr>
            </a:tbl>
          </a:graphicData>
        </a:graphic>
      </p:graphicFrame>
      <p:graphicFrame>
        <p:nvGraphicFramePr>
          <p:cNvPr id="14" name="Table 12">
            <a:extLst>
              <a:ext uri="{FF2B5EF4-FFF2-40B4-BE49-F238E27FC236}">
                <a16:creationId xmlns:a16="http://schemas.microsoft.com/office/drawing/2014/main" id="{BBD3DECB-83BE-A5D9-1E40-21E6B7451BAA}"/>
              </a:ext>
            </a:extLst>
          </p:cNvPr>
          <p:cNvGraphicFramePr>
            <a:graphicFrameLocks noGrp="1"/>
          </p:cNvGraphicFramePr>
          <p:nvPr>
            <p:extLst>
              <p:ext uri="{D42A27DB-BD31-4B8C-83A1-F6EECF244321}">
                <p14:modId xmlns:p14="http://schemas.microsoft.com/office/powerpoint/2010/main" val="939731005"/>
              </p:ext>
            </p:extLst>
          </p:nvPr>
        </p:nvGraphicFramePr>
        <p:xfrm>
          <a:off x="150443" y="3784880"/>
          <a:ext cx="3859722" cy="2158742"/>
        </p:xfrm>
        <a:graphic>
          <a:graphicData uri="http://schemas.openxmlformats.org/drawingml/2006/table">
            <a:tbl>
              <a:tblPr firstRow="1" bandRow="1">
                <a:tableStyleId>{93296810-A885-4BE3-A3E7-6D5BEEA58F35}</a:tableStyleId>
              </a:tblPr>
              <a:tblGrid>
                <a:gridCol w="1417100">
                  <a:extLst>
                    <a:ext uri="{9D8B030D-6E8A-4147-A177-3AD203B41FA5}">
                      <a16:colId xmlns:a16="http://schemas.microsoft.com/office/drawing/2014/main" val="1592797109"/>
                    </a:ext>
                  </a:extLst>
                </a:gridCol>
                <a:gridCol w="2442622">
                  <a:extLst>
                    <a:ext uri="{9D8B030D-6E8A-4147-A177-3AD203B41FA5}">
                      <a16:colId xmlns:a16="http://schemas.microsoft.com/office/drawing/2014/main" val="804552008"/>
                    </a:ext>
                  </a:extLst>
                </a:gridCol>
              </a:tblGrid>
              <a:tr h="322160">
                <a:tc gridSpan="2">
                  <a:txBody>
                    <a:bodyPr/>
                    <a:lstStyle/>
                    <a:p>
                      <a:r>
                        <a:rPr lang="en-IE" sz="1400" dirty="0">
                          <a:latin typeface="Lato" panose="020F0502020204030203" pitchFamily="34" charset="0"/>
                          <a:ea typeface="Lato" panose="020F0502020204030203" pitchFamily="34" charset="0"/>
                          <a:cs typeface="Lato" panose="020F0502020204030203" pitchFamily="34" charset="0"/>
                        </a:rPr>
                        <a:t>1. Senior Decision Makers</a:t>
                      </a:r>
                      <a:endParaRPr lang="en-GB" sz="1400" dirty="0">
                        <a:latin typeface="Lato" panose="020F0502020204030203" pitchFamily="34" charset="0"/>
                        <a:ea typeface="Lato" panose="020F0502020204030203" pitchFamily="34" charset="0"/>
                        <a:cs typeface="Lato" panose="020F0502020204030203" pitchFamily="34" charset="0"/>
                      </a:endParaRPr>
                    </a:p>
                  </a:txBody>
                  <a:tcPr marL="76439" marR="76439" marT="38220" marB="38220" anchor="ctr"/>
                </a:tc>
                <a:tc hMerge="1">
                  <a:txBody>
                    <a:bodyPr/>
                    <a:lstStyle/>
                    <a:p>
                      <a:endParaRPr lang="en-GB" dirty="0"/>
                    </a:p>
                  </a:txBody>
                  <a:tcPr/>
                </a:tc>
                <a:extLst>
                  <a:ext uri="{0D108BD9-81ED-4DB2-BD59-A6C34878D82A}">
                    <a16:rowId xmlns:a16="http://schemas.microsoft.com/office/drawing/2014/main" val="4221247040"/>
                  </a:ext>
                </a:extLst>
              </a:tr>
              <a:tr h="476660">
                <a:tc>
                  <a:txBody>
                    <a:bodyPr/>
                    <a:lstStyle/>
                    <a:p>
                      <a:r>
                        <a:rPr lang="en-IE" sz="1200" b="1" dirty="0">
                          <a:latin typeface="Lato" panose="020F0502020204030203" pitchFamily="34" charset="0"/>
                          <a:ea typeface="Lato" panose="020F0502020204030203" pitchFamily="34" charset="0"/>
                          <a:cs typeface="Lato" panose="020F0502020204030203" pitchFamily="34" charset="0"/>
                        </a:rPr>
                        <a:t>A. Overall Risk Management</a:t>
                      </a:r>
                      <a:endParaRPr lang="en-GB" sz="1200" b="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tc>
                  <a:txBody>
                    <a:bodyPr/>
                    <a:lstStyle/>
                    <a:p>
                      <a:r>
                        <a:rPr lang="en-IE" sz="1200" i="1" dirty="0">
                          <a:latin typeface="Lato" panose="020F0502020204030203" pitchFamily="34" charset="0"/>
                          <a:ea typeface="Lato" panose="020F0502020204030203" pitchFamily="34" charset="0"/>
                          <a:cs typeface="Lato" panose="020F0502020204030203" pitchFamily="34" charset="0"/>
                        </a:rPr>
                        <a:t>Understand how well risks are being managed across the project</a:t>
                      </a:r>
                      <a:endParaRPr lang="en-GB" sz="1200" i="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extLst>
                  <a:ext uri="{0D108BD9-81ED-4DB2-BD59-A6C34878D82A}">
                    <a16:rowId xmlns:a16="http://schemas.microsoft.com/office/drawing/2014/main" val="1215549127"/>
                  </a:ext>
                </a:extLst>
              </a:tr>
              <a:tr h="679961">
                <a:tc>
                  <a:txBody>
                    <a:bodyPr/>
                    <a:lstStyle/>
                    <a:p>
                      <a:r>
                        <a:rPr lang="en-IE" sz="1200" b="1" dirty="0">
                          <a:latin typeface="Lato" panose="020F0502020204030203" pitchFamily="34" charset="0"/>
                          <a:ea typeface="Lato" panose="020F0502020204030203" pitchFamily="34" charset="0"/>
                          <a:cs typeface="Lato" panose="020F0502020204030203" pitchFamily="34" charset="0"/>
                        </a:rPr>
                        <a:t>B. Risk Assessment Quality</a:t>
                      </a:r>
                      <a:endParaRPr lang="en-GB" sz="1200" b="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tc>
                  <a:txBody>
                    <a:bodyPr/>
                    <a:lstStyle/>
                    <a:p>
                      <a:r>
                        <a:rPr lang="en-US" sz="1200" i="1" dirty="0">
                          <a:latin typeface="Lato" panose="020F0502020204030203" pitchFamily="34" charset="0"/>
                          <a:ea typeface="Lato" panose="020F0502020204030203" pitchFamily="34" charset="0"/>
                          <a:cs typeface="Lato" panose="020F0502020204030203" pitchFamily="34" charset="0"/>
                        </a:rPr>
                        <a:t>See data that gives confidence in the risk assessments</a:t>
                      </a:r>
                    </a:p>
                  </a:txBody>
                  <a:tcPr marL="63019" marR="63019" marT="31510" marB="31510" anchor="ctr"/>
                </a:tc>
                <a:extLst>
                  <a:ext uri="{0D108BD9-81ED-4DB2-BD59-A6C34878D82A}">
                    <a16:rowId xmlns:a16="http://schemas.microsoft.com/office/drawing/2014/main" val="1392987749"/>
                  </a:ext>
                </a:extLst>
              </a:tr>
              <a:tr h="679961">
                <a:tc>
                  <a:txBody>
                    <a:bodyPr/>
                    <a:lstStyle/>
                    <a:p>
                      <a:r>
                        <a:rPr lang="en-IE" sz="1200" b="1" dirty="0">
                          <a:latin typeface="Lato" panose="020F0502020204030203" pitchFamily="34" charset="0"/>
                          <a:ea typeface="Lato" panose="020F0502020204030203" pitchFamily="34" charset="0"/>
                          <a:cs typeface="Lato" panose="020F0502020204030203" pitchFamily="34" charset="0"/>
                        </a:rPr>
                        <a:t>C. Intervention Requirements</a:t>
                      </a:r>
                      <a:endParaRPr lang="en-GB" sz="1200" b="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tc>
                  <a:txBody>
                    <a:bodyPr/>
                    <a:lstStyle/>
                    <a:p>
                      <a:r>
                        <a:rPr lang="en-US" sz="1200" i="1" dirty="0">
                          <a:latin typeface="Lato" panose="020F0502020204030203" pitchFamily="34" charset="0"/>
                          <a:ea typeface="Lato" panose="020F0502020204030203" pitchFamily="34" charset="0"/>
                          <a:cs typeface="Lato" panose="020F0502020204030203" pitchFamily="34" charset="0"/>
                        </a:rPr>
                        <a:t>Identify where I can intervene to ensure all projects are delivered with resilience</a:t>
                      </a:r>
                    </a:p>
                  </a:txBody>
                  <a:tcPr marL="63019" marR="63019" marT="31510" marB="31510" anchor="ctr"/>
                </a:tc>
                <a:extLst>
                  <a:ext uri="{0D108BD9-81ED-4DB2-BD59-A6C34878D82A}">
                    <a16:rowId xmlns:a16="http://schemas.microsoft.com/office/drawing/2014/main" val="778108568"/>
                  </a:ext>
                </a:extLst>
              </a:tr>
            </a:tbl>
          </a:graphicData>
        </a:graphic>
      </p:graphicFrame>
      <p:graphicFrame>
        <p:nvGraphicFramePr>
          <p:cNvPr id="15" name="Table 12">
            <a:extLst>
              <a:ext uri="{FF2B5EF4-FFF2-40B4-BE49-F238E27FC236}">
                <a16:creationId xmlns:a16="http://schemas.microsoft.com/office/drawing/2014/main" id="{F4DB38C2-29C2-C3EB-FC6F-98E562FD51B8}"/>
              </a:ext>
            </a:extLst>
          </p:cNvPr>
          <p:cNvGraphicFramePr>
            <a:graphicFrameLocks noGrp="1"/>
          </p:cNvGraphicFramePr>
          <p:nvPr>
            <p:extLst>
              <p:ext uri="{D42A27DB-BD31-4B8C-83A1-F6EECF244321}">
                <p14:modId xmlns:p14="http://schemas.microsoft.com/office/powerpoint/2010/main" val="2897244941"/>
              </p:ext>
            </p:extLst>
          </p:nvPr>
        </p:nvGraphicFramePr>
        <p:xfrm>
          <a:off x="8181835" y="3784880"/>
          <a:ext cx="3859722" cy="2124780"/>
        </p:xfrm>
        <a:graphic>
          <a:graphicData uri="http://schemas.openxmlformats.org/drawingml/2006/table">
            <a:tbl>
              <a:tblPr firstRow="1" bandRow="1">
                <a:tableStyleId>{93296810-A885-4BE3-A3E7-6D5BEEA58F35}</a:tableStyleId>
              </a:tblPr>
              <a:tblGrid>
                <a:gridCol w="1499194">
                  <a:extLst>
                    <a:ext uri="{9D8B030D-6E8A-4147-A177-3AD203B41FA5}">
                      <a16:colId xmlns:a16="http://schemas.microsoft.com/office/drawing/2014/main" val="1592797109"/>
                    </a:ext>
                  </a:extLst>
                </a:gridCol>
                <a:gridCol w="2360528">
                  <a:extLst>
                    <a:ext uri="{9D8B030D-6E8A-4147-A177-3AD203B41FA5}">
                      <a16:colId xmlns:a16="http://schemas.microsoft.com/office/drawing/2014/main" val="804552008"/>
                    </a:ext>
                  </a:extLst>
                </a:gridCol>
              </a:tblGrid>
              <a:tr h="269290">
                <a:tc gridSpan="2">
                  <a:txBody>
                    <a:bodyPr/>
                    <a:lstStyle/>
                    <a:p>
                      <a:r>
                        <a:rPr lang="en-IE" sz="1400" dirty="0">
                          <a:latin typeface="Lato" panose="020F0502020204030203" pitchFamily="34" charset="0"/>
                          <a:ea typeface="Lato" panose="020F0502020204030203" pitchFamily="34" charset="0"/>
                          <a:cs typeface="Lato" panose="020F0502020204030203" pitchFamily="34" charset="0"/>
                        </a:rPr>
                        <a:t>3. Risk Owner (inc. Contractors)</a:t>
                      </a:r>
                      <a:endParaRPr lang="en-GB" sz="1400" dirty="0">
                        <a:latin typeface="Lato" panose="020F0502020204030203" pitchFamily="34" charset="0"/>
                        <a:ea typeface="Lato" panose="020F0502020204030203" pitchFamily="34" charset="0"/>
                        <a:cs typeface="Lato" panose="020F0502020204030203" pitchFamily="34" charset="0"/>
                      </a:endParaRPr>
                    </a:p>
                  </a:txBody>
                  <a:tcPr marL="76439" marR="76439" marT="38220" marB="38220" anchor="ctr"/>
                </a:tc>
                <a:tc hMerge="1">
                  <a:txBody>
                    <a:bodyPr/>
                    <a:lstStyle/>
                    <a:p>
                      <a:endParaRPr lang="en-GB" dirty="0"/>
                    </a:p>
                  </a:txBody>
                  <a:tcPr/>
                </a:tc>
                <a:extLst>
                  <a:ext uri="{0D108BD9-81ED-4DB2-BD59-A6C34878D82A}">
                    <a16:rowId xmlns:a16="http://schemas.microsoft.com/office/drawing/2014/main" val="4221247040"/>
                  </a:ext>
                </a:extLst>
              </a:tr>
              <a:tr h="486731">
                <a:tc>
                  <a:txBody>
                    <a:bodyPr/>
                    <a:lstStyle/>
                    <a:p>
                      <a:r>
                        <a:rPr lang="en-IE" sz="1200" b="1" dirty="0">
                          <a:latin typeface="Lato" panose="020F0502020204030203" pitchFamily="34" charset="0"/>
                          <a:ea typeface="Lato" panose="020F0502020204030203" pitchFamily="34" charset="0"/>
                          <a:cs typeface="Lato" panose="020F0502020204030203" pitchFamily="34" charset="0"/>
                        </a:rPr>
                        <a:t>A. Visibility &amp; Support</a:t>
                      </a:r>
                      <a:endParaRPr lang="en-GB" sz="1200" b="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tc>
                  <a:txBody>
                    <a:bodyPr/>
                    <a:lstStyle/>
                    <a:p>
                      <a:r>
                        <a:rPr lang="en-IE" sz="1200" i="1" dirty="0">
                          <a:latin typeface="Lato" panose="020F0502020204030203" pitchFamily="34" charset="0"/>
                          <a:ea typeface="Lato" panose="020F0502020204030203" pitchFamily="34" charset="0"/>
                          <a:cs typeface="Lato" panose="020F0502020204030203" pitchFamily="34" charset="0"/>
                        </a:rPr>
                        <a:t>Ensure my risks are receiving appropriate attention to allow support to be provided</a:t>
                      </a:r>
                      <a:endParaRPr lang="en-GB" sz="1200" i="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extLst>
                  <a:ext uri="{0D108BD9-81ED-4DB2-BD59-A6C34878D82A}">
                    <a16:rowId xmlns:a16="http://schemas.microsoft.com/office/drawing/2014/main" val="1215549127"/>
                  </a:ext>
                </a:extLst>
              </a:tr>
              <a:tr h="514003">
                <a:tc>
                  <a:txBody>
                    <a:bodyPr/>
                    <a:lstStyle/>
                    <a:p>
                      <a:r>
                        <a:rPr lang="en-IE" sz="1200" b="1" dirty="0">
                          <a:latin typeface="Lato" panose="020F0502020204030203" pitchFamily="34" charset="0"/>
                          <a:ea typeface="Lato" panose="020F0502020204030203" pitchFamily="34" charset="0"/>
                          <a:cs typeface="Lato" panose="020F0502020204030203" pitchFamily="34" charset="0"/>
                        </a:rPr>
                        <a:t>B. Risk Mitigation &amp; Actions</a:t>
                      </a:r>
                      <a:endParaRPr lang="en-GB" sz="1200" b="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tc>
                  <a:txBody>
                    <a:bodyPr/>
                    <a:lstStyle/>
                    <a:p>
                      <a:r>
                        <a:rPr lang="en-IE" sz="1200" i="1" dirty="0">
                          <a:latin typeface="Lato" panose="020F0502020204030203" pitchFamily="34" charset="0"/>
                          <a:ea typeface="Lato" panose="020F0502020204030203" pitchFamily="34" charset="0"/>
                          <a:cs typeface="Lato" panose="020F0502020204030203" pitchFamily="34" charset="0"/>
                        </a:rPr>
                        <a:t>Minimise likelihood and impact an ensure I can take necessary precautions to ensure delivery</a:t>
                      </a:r>
                    </a:p>
                  </a:txBody>
                  <a:tcPr marL="63019" marR="63019" marT="31510" marB="31510" anchor="ctr"/>
                </a:tc>
                <a:extLst>
                  <a:ext uri="{0D108BD9-81ED-4DB2-BD59-A6C34878D82A}">
                    <a16:rowId xmlns:a16="http://schemas.microsoft.com/office/drawing/2014/main" val="1392987749"/>
                  </a:ext>
                </a:extLst>
              </a:tr>
              <a:tr h="486731">
                <a:tc>
                  <a:txBody>
                    <a:bodyPr/>
                    <a:lstStyle/>
                    <a:p>
                      <a:r>
                        <a:rPr lang="en-IE" sz="1200" b="1" dirty="0">
                          <a:latin typeface="Lato" panose="020F0502020204030203" pitchFamily="34" charset="0"/>
                          <a:ea typeface="Lato" panose="020F0502020204030203" pitchFamily="34" charset="0"/>
                          <a:cs typeface="Lato" panose="020F0502020204030203" pitchFamily="34" charset="0"/>
                        </a:rPr>
                        <a:t>C. Benchmarking</a:t>
                      </a:r>
                      <a:endParaRPr lang="en-GB" sz="1200" b="1" dirty="0">
                        <a:latin typeface="Lato" panose="020F0502020204030203" pitchFamily="34" charset="0"/>
                        <a:ea typeface="Lato" panose="020F0502020204030203" pitchFamily="34" charset="0"/>
                        <a:cs typeface="Lato" panose="020F0502020204030203" pitchFamily="34" charset="0"/>
                      </a:endParaRPr>
                    </a:p>
                  </a:txBody>
                  <a:tcPr marL="63019" marR="63019" marT="31510" marB="31510" anchor="ctr"/>
                </a:tc>
                <a:tc>
                  <a:txBody>
                    <a:bodyPr/>
                    <a:lstStyle/>
                    <a:p>
                      <a:r>
                        <a:rPr lang="en-US" sz="1200" i="1" dirty="0">
                          <a:latin typeface="Lato" panose="020F0502020204030203" pitchFamily="34" charset="0"/>
                          <a:ea typeface="Lato" panose="020F0502020204030203" pitchFamily="34" charset="0"/>
                          <a:cs typeface="Lato" panose="020F0502020204030203" pitchFamily="34" charset="0"/>
                        </a:rPr>
                        <a:t>Allow me to benchmark performance against other similar projects</a:t>
                      </a:r>
                    </a:p>
                  </a:txBody>
                  <a:tcPr marL="63019" marR="63019" marT="31510" marB="31510" anchor="ctr"/>
                </a:tc>
                <a:extLst>
                  <a:ext uri="{0D108BD9-81ED-4DB2-BD59-A6C34878D82A}">
                    <a16:rowId xmlns:a16="http://schemas.microsoft.com/office/drawing/2014/main" val="778108568"/>
                  </a:ext>
                </a:extLst>
              </a:tr>
            </a:tbl>
          </a:graphicData>
        </a:graphic>
      </p:graphicFrame>
      <p:pic>
        <p:nvPicPr>
          <p:cNvPr id="40" name="Picture 39" descr="Diagram&#10;&#10;Description automatically generated with medium confidence">
            <a:extLst>
              <a:ext uri="{FF2B5EF4-FFF2-40B4-BE49-F238E27FC236}">
                <a16:creationId xmlns:a16="http://schemas.microsoft.com/office/drawing/2014/main" id="{624FB7C5-C7CF-029E-313E-2C28BC304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grpSp>
        <p:nvGrpSpPr>
          <p:cNvPr id="51" name="Group 50">
            <a:extLst>
              <a:ext uri="{FF2B5EF4-FFF2-40B4-BE49-F238E27FC236}">
                <a16:creationId xmlns:a16="http://schemas.microsoft.com/office/drawing/2014/main" id="{B4F3A1B4-C06A-5F7A-E160-2447D7ED0E98}"/>
              </a:ext>
            </a:extLst>
          </p:cNvPr>
          <p:cNvGrpSpPr/>
          <p:nvPr/>
        </p:nvGrpSpPr>
        <p:grpSpPr>
          <a:xfrm>
            <a:off x="3493300" y="3675986"/>
            <a:ext cx="516865" cy="516865"/>
            <a:chOff x="1419072" y="2856278"/>
            <a:chExt cx="682853" cy="682853"/>
          </a:xfrm>
        </p:grpSpPr>
        <p:sp>
          <p:nvSpPr>
            <p:cNvPr id="48" name="Oval 47">
              <a:extLst>
                <a:ext uri="{FF2B5EF4-FFF2-40B4-BE49-F238E27FC236}">
                  <a16:creationId xmlns:a16="http://schemas.microsoft.com/office/drawing/2014/main" id="{0CFDECEA-C4C0-0996-4B02-603A70D9DC9E}"/>
                </a:ext>
              </a:extLst>
            </p:cNvPr>
            <p:cNvSpPr/>
            <p:nvPr/>
          </p:nvSpPr>
          <p:spPr>
            <a:xfrm>
              <a:off x="1419072" y="2856278"/>
              <a:ext cx="682853" cy="682853"/>
            </a:xfrm>
            <a:prstGeom prst="ellipse">
              <a:avLst/>
            </a:prstGeom>
            <a:solidFill>
              <a:schemeClr val="bg1"/>
            </a:solid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Graphic 38" descr="Meeting with solid fill">
              <a:extLst>
                <a:ext uri="{FF2B5EF4-FFF2-40B4-BE49-F238E27FC236}">
                  <a16:creationId xmlns:a16="http://schemas.microsoft.com/office/drawing/2014/main" id="{9766B00A-4BFF-B1A8-10A3-6F3EBFCC56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5754" y="2912960"/>
              <a:ext cx="583309" cy="583309"/>
            </a:xfrm>
            <a:prstGeom prst="rect">
              <a:avLst/>
            </a:prstGeom>
          </p:spPr>
        </p:pic>
      </p:grpSp>
      <p:grpSp>
        <p:nvGrpSpPr>
          <p:cNvPr id="52" name="Group 51">
            <a:extLst>
              <a:ext uri="{FF2B5EF4-FFF2-40B4-BE49-F238E27FC236}">
                <a16:creationId xmlns:a16="http://schemas.microsoft.com/office/drawing/2014/main" id="{664E7A4A-35D6-28F7-311D-1591D751D731}"/>
              </a:ext>
            </a:extLst>
          </p:cNvPr>
          <p:cNvGrpSpPr/>
          <p:nvPr/>
        </p:nvGrpSpPr>
        <p:grpSpPr>
          <a:xfrm>
            <a:off x="7552600" y="3675985"/>
            <a:ext cx="516865" cy="516865"/>
            <a:chOff x="2656787" y="2856276"/>
            <a:chExt cx="682853" cy="682853"/>
          </a:xfrm>
        </p:grpSpPr>
        <p:sp>
          <p:nvSpPr>
            <p:cNvPr id="49" name="Oval 48">
              <a:extLst>
                <a:ext uri="{FF2B5EF4-FFF2-40B4-BE49-F238E27FC236}">
                  <a16:creationId xmlns:a16="http://schemas.microsoft.com/office/drawing/2014/main" id="{234655BD-4E12-B572-0D02-B361B32A5BC6}"/>
                </a:ext>
              </a:extLst>
            </p:cNvPr>
            <p:cNvSpPr/>
            <p:nvPr/>
          </p:nvSpPr>
          <p:spPr>
            <a:xfrm>
              <a:off x="2656787" y="2856276"/>
              <a:ext cx="682853" cy="682853"/>
            </a:xfrm>
            <a:prstGeom prst="ellipse">
              <a:avLst/>
            </a:prstGeom>
            <a:solidFill>
              <a:schemeClr val="bg1"/>
            </a:solid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Graphic 35" descr="Office worker male with solid fill">
              <a:extLst>
                <a:ext uri="{FF2B5EF4-FFF2-40B4-BE49-F238E27FC236}">
                  <a16:creationId xmlns:a16="http://schemas.microsoft.com/office/drawing/2014/main" id="{F6CC9EA4-EE65-F6D1-9769-B03EB09F34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13469" y="2912958"/>
              <a:ext cx="583309" cy="583309"/>
            </a:xfrm>
            <a:prstGeom prst="rect">
              <a:avLst/>
            </a:prstGeom>
          </p:spPr>
        </p:pic>
      </p:grpSp>
      <p:sp>
        <p:nvSpPr>
          <p:cNvPr id="50" name="Oval 49">
            <a:extLst>
              <a:ext uri="{FF2B5EF4-FFF2-40B4-BE49-F238E27FC236}">
                <a16:creationId xmlns:a16="http://schemas.microsoft.com/office/drawing/2014/main" id="{6D8C1F85-0E06-83AD-0FD4-104D9797758F}"/>
              </a:ext>
            </a:extLst>
          </p:cNvPr>
          <p:cNvSpPr/>
          <p:nvPr/>
        </p:nvSpPr>
        <p:spPr>
          <a:xfrm>
            <a:off x="11611900" y="3638313"/>
            <a:ext cx="516864" cy="516864"/>
          </a:xfrm>
          <a:prstGeom prst="ellipse">
            <a:avLst/>
          </a:prstGeom>
          <a:solidFill>
            <a:schemeClr val="bg1"/>
          </a:solid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descr="Construction worker male with solid fill">
            <a:extLst>
              <a:ext uri="{FF2B5EF4-FFF2-40B4-BE49-F238E27FC236}">
                <a16:creationId xmlns:a16="http://schemas.microsoft.com/office/drawing/2014/main" id="{E55CD24A-D829-2F22-2E0A-7FEB34E170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9573" y="3675986"/>
            <a:ext cx="441517" cy="441517"/>
          </a:xfrm>
          <a:prstGeom prst="rect">
            <a:avLst/>
          </a:prstGeom>
        </p:spPr>
      </p:pic>
      <p:cxnSp>
        <p:nvCxnSpPr>
          <p:cNvPr id="100" name="Straight Arrow Connector 99">
            <a:extLst>
              <a:ext uri="{FF2B5EF4-FFF2-40B4-BE49-F238E27FC236}">
                <a16:creationId xmlns:a16="http://schemas.microsoft.com/office/drawing/2014/main" id="{56589D72-40B4-1F69-1344-03EF2FC1876F}"/>
              </a:ext>
            </a:extLst>
          </p:cNvPr>
          <p:cNvCxnSpPr/>
          <p:nvPr/>
        </p:nvCxnSpPr>
        <p:spPr>
          <a:xfrm flipV="1">
            <a:off x="847595" y="1078283"/>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101" name="Google Shape;755;p40">
            <a:extLst>
              <a:ext uri="{FF2B5EF4-FFF2-40B4-BE49-F238E27FC236}">
                <a16:creationId xmlns:a16="http://schemas.microsoft.com/office/drawing/2014/main" id="{CD8456F6-CDB4-7718-F1D8-FE8FAA6E373E}"/>
              </a:ext>
            </a:extLst>
          </p:cNvPr>
          <p:cNvSpPr txBox="1"/>
          <p:nvPr/>
        </p:nvSpPr>
        <p:spPr>
          <a:xfrm flipH="1">
            <a:off x="813148" y="2360769"/>
            <a:ext cx="1932163" cy="741224"/>
          </a:xfrm>
          <a:prstGeom prst="rect">
            <a:avLst/>
          </a:prstGeom>
          <a:noFill/>
          <a:ln>
            <a:noFill/>
          </a:ln>
        </p:spPr>
        <p:txBody>
          <a:bodyPr spcFirstLastPara="1" wrap="square" lIns="0" tIns="0" rIns="0" bIns="0" anchor="t" anchorCtr="0">
            <a:noAutofit/>
          </a:bodyPr>
          <a:lstStyle/>
          <a:p>
            <a:pPr algn="ct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Ensure the team is </a:t>
            </a:r>
            <a:r>
              <a:rPr lang="en-GB" sz="1400" b="1" dirty="0">
                <a:solidFill>
                  <a:srgbClr val="138BC1"/>
                </a:solidFill>
                <a:latin typeface="Lato" panose="020F0502020204030203" pitchFamily="34" charset="0"/>
                <a:ea typeface="Lato" panose="020F0502020204030203" pitchFamily="34" charset="0"/>
                <a:cs typeface="Lato" panose="020F0502020204030203" pitchFamily="34" charset="0"/>
              </a:rPr>
              <a:t>engaged</a:t>
            </a: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 and </a:t>
            </a:r>
            <a:r>
              <a:rPr lang="en-GB" sz="1400" b="1" dirty="0">
                <a:solidFill>
                  <a:srgbClr val="138BC1"/>
                </a:solidFill>
                <a:latin typeface="Lato" panose="020F0502020204030203" pitchFamily="34" charset="0"/>
                <a:ea typeface="Lato" panose="020F0502020204030203" pitchFamily="34" charset="0"/>
                <a:cs typeface="Lato" panose="020F0502020204030203" pitchFamily="34" charset="0"/>
              </a:rPr>
              <a:t>informed</a:t>
            </a: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 on their risk management</a:t>
            </a:r>
            <a:endParaRPr lang="en-GB" sz="14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2" name="Google Shape;757;p40">
            <a:extLst>
              <a:ext uri="{FF2B5EF4-FFF2-40B4-BE49-F238E27FC236}">
                <a16:creationId xmlns:a16="http://schemas.microsoft.com/office/drawing/2014/main" id="{31D0F64B-E84F-6F10-6109-ED046A306602}"/>
              </a:ext>
            </a:extLst>
          </p:cNvPr>
          <p:cNvSpPr txBox="1"/>
          <p:nvPr/>
        </p:nvSpPr>
        <p:spPr>
          <a:xfrm flipH="1">
            <a:off x="2911588" y="1459854"/>
            <a:ext cx="1965189" cy="742482"/>
          </a:xfrm>
          <a:prstGeom prst="rect">
            <a:avLst/>
          </a:prstGeom>
          <a:noFill/>
          <a:ln>
            <a:noFill/>
          </a:ln>
        </p:spPr>
        <p:txBody>
          <a:bodyPr spcFirstLastPara="1" wrap="square" lIns="0" tIns="0" rIns="0" bIns="0" anchor="t" anchorCtr="0">
            <a:noAutofit/>
          </a:bodyPr>
          <a:lstStyle>
            <a:defPPr>
              <a:defRPr lang="en-US"/>
            </a:defPPr>
            <a:lvl1pPr algn="r">
              <a:defRPr sz="1200">
                <a:solidFill>
                  <a:srgbClr val="000000"/>
                </a:solidFill>
              </a:defRPr>
            </a:lvl1pPr>
          </a:lstStyle>
          <a:p>
            <a:pPr algn="ctr"/>
            <a:r>
              <a:rPr lang="en-GB" sz="1400" dirty="0">
                <a:latin typeface="Lato" panose="020F0502020204030203" pitchFamily="34" charset="0"/>
                <a:ea typeface="Lato" panose="020F0502020204030203" pitchFamily="34" charset="0"/>
                <a:cs typeface="Lato" panose="020F0502020204030203" pitchFamily="34" charset="0"/>
              </a:rPr>
              <a:t>Develop global risk registers, risk catalogues and </a:t>
            </a:r>
            <a:r>
              <a:rPr lang="en-GB" sz="1400" b="1" dirty="0">
                <a:solidFill>
                  <a:srgbClr val="138BC1"/>
                </a:solidFill>
                <a:latin typeface="Lato" panose="020F0502020204030203" pitchFamily="34" charset="0"/>
                <a:ea typeface="Lato" panose="020F0502020204030203" pitchFamily="34" charset="0"/>
                <a:cs typeface="Lato" panose="020F0502020204030203" pitchFamily="34" charset="0"/>
              </a:rPr>
              <a:t>learning from existing risks</a:t>
            </a:r>
            <a:endParaRPr lang="en-GB" sz="1400" b="1" dirty="0">
              <a:solidFill>
                <a:srgbClr val="138BC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3" name="Google Shape;761;p40">
            <a:extLst>
              <a:ext uri="{FF2B5EF4-FFF2-40B4-BE49-F238E27FC236}">
                <a16:creationId xmlns:a16="http://schemas.microsoft.com/office/drawing/2014/main" id="{9A7C5657-2569-A798-C8A7-AC29D5AEB29E}"/>
              </a:ext>
            </a:extLst>
          </p:cNvPr>
          <p:cNvSpPr txBox="1"/>
          <p:nvPr/>
        </p:nvSpPr>
        <p:spPr>
          <a:xfrm flipH="1">
            <a:off x="4338447" y="2601586"/>
            <a:ext cx="2182766" cy="874699"/>
          </a:xfrm>
          <a:prstGeom prst="rect">
            <a:avLst/>
          </a:prstGeom>
          <a:noFill/>
          <a:ln>
            <a:noFill/>
          </a:ln>
        </p:spPr>
        <p:txBody>
          <a:bodyPr spcFirstLastPara="1" wrap="square" lIns="0" tIns="0" rIns="0" bIns="0" anchor="t" anchorCtr="0">
            <a:noAutofit/>
          </a:bodyPr>
          <a:lstStyle/>
          <a:p>
            <a:pPr algn="ctr"/>
            <a:r>
              <a:rPr lang="en-GB" sz="1400" b="1" dirty="0">
                <a:solidFill>
                  <a:srgbClr val="138BC1"/>
                </a:solidFill>
                <a:latin typeface="Lato" panose="020F0502020204030203" pitchFamily="34" charset="0"/>
                <a:ea typeface="Lato" panose="020F0502020204030203" pitchFamily="34" charset="0"/>
                <a:cs typeface="Lato" panose="020F0502020204030203" pitchFamily="34" charset="0"/>
              </a:rPr>
              <a:t>Minimise</a:t>
            </a: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GB" sz="1400" b="1" dirty="0">
                <a:solidFill>
                  <a:srgbClr val="138BC1"/>
                </a:solidFill>
                <a:latin typeface="Lato" panose="020F0502020204030203" pitchFamily="34" charset="0"/>
                <a:ea typeface="Lato" panose="020F0502020204030203" pitchFamily="34" charset="0"/>
                <a:cs typeface="Lato" panose="020F0502020204030203" pitchFamily="34" charset="0"/>
              </a:rPr>
              <a:t>number of redundant risks </a:t>
            </a: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and </a:t>
            </a:r>
            <a:r>
              <a:rPr lang="en-GB" sz="1400" b="1" dirty="0">
                <a:solidFill>
                  <a:srgbClr val="138BC1"/>
                </a:solidFill>
                <a:latin typeface="Lato" panose="020F0502020204030203" pitchFamily="34" charset="0"/>
                <a:ea typeface="Lato" panose="020F0502020204030203" pitchFamily="34" charset="0"/>
                <a:cs typeface="Lato" panose="020F0502020204030203" pitchFamily="34" charset="0"/>
              </a:rPr>
              <a:t>decrease time spent</a:t>
            </a: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 to produce risks</a:t>
            </a:r>
            <a:endParaRPr lang="en-GB" sz="14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4" name="Google Shape;764;p40">
            <a:extLst>
              <a:ext uri="{FF2B5EF4-FFF2-40B4-BE49-F238E27FC236}">
                <a16:creationId xmlns:a16="http://schemas.microsoft.com/office/drawing/2014/main" id="{9B9CBF30-34BF-DFB3-60D7-1A72900E1545}"/>
              </a:ext>
            </a:extLst>
          </p:cNvPr>
          <p:cNvSpPr txBox="1"/>
          <p:nvPr/>
        </p:nvSpPr>
        <p:spPr>
          <a:xfrm flipH="1">
            <a:off x="6372501" y="1284750"/>
            <a:ext cx="2078827" cy="371870"/>
          </a:xfrm>
          <a:prstGeom prst="rect">
            <a:avLst/>
          </a:prstGeom>
          <a:noFill/>
          <a:ln>
            <a:noFill/>
          </a:ln>
        </p:spPr>
        <p:txBody>
          <a:bodyPr spcFirstLastPara="1" wrap="square" lIns="0" tIns="0" rIns="0" bIns="0" anchor="t" anchorCtr="0">
            <a:noAutofit/>
          </a:bodyPr>
          <a:lstStyle/>
          <a:p>
            <a:pPr algn="ct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Educate on the </a:t>
            </a:r>
            <a:r>
              <a:rPr lang="en-GB" sz="1400" b="1" dirty="0">
                <a:solidFill>
                  <a:srgbClr val="138BC1"/>
                </a:solidFill>
                <a:latin typeface="Lato" panose="020F0502020204030203" pitchFamily="34" charset="0"/>
                <a:ea typeface="Lato" panose="020F0502020204030203" pitchFamily="34" charset="0"/>
                <a:cs typeface="Lato" panose="020F0502020204030203" pitchFamily="34" charset="0"/>
              </a:rPr>
              <a:t>impact of incomplete assigned risk response </a:t>
            </a: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action and learning lessons from historical risk data. </a:t>
            </a:r>
            <a:endParaRPr lang="en-GB" sz="14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5" name="Google Shape;767;p40">
            <a:extLst>
              <a:ext uri="{FF2B5EF4-FFF2-40B4-BE49-F238E27FC236}">
                <a16:creationId xmlns:a16="http://schemas.microsoft.com/office/drawing/2014/main" id="{D0430713-F32B-A7CF-B62F-1DE3C9B94369}"/>
              </a:ext>
            </a:extLst>
          </p:cNvPr>
          <p:cNvSpPr txBox="1"/>
          <p:nvPr/>
        </p:nvSpPr>
        <p:spPr>
          <a:xfrm flipH="1">
            <a:off x="9390770" y="1188989"/>
            <a:ext cx="1963030" cy="836985"/>
          </a:xfrm>
          <a:prstGeom prst="rect">
            <a:avLst/>
          </a:prstGeom>
          <a:noFill/>
          <a:ln>
            <a:noFill/>
          </a:ln>
        </p:spPr>
        <p:txBody>
          <a:bodyPr spcFirstLastPara="1" wrap="square" lIns="0" tIns="0" rIns="0" bIns="0" anchor="t" anchorCtr="0">
            <a:noAutofit/>
          </a:bodyPr>
          <a:lstStyle/>
          <a:p>
            <a:pPr algn="ct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Socialise the risk impact analysis across the wider organisation to </a:t>
            </a:r>
            <a:r>
              <a:rPr lang="en-GB" sz="1400" b="1" dirty="0">
                <a:solidFill>
                  <a:srgbClr val="138BC1"/>
                </a:solidFill>
                <a:latin typeface="Lato" panose="020F0502020204030203" pitchFamily="34" charset="0"/>
                <a:ea typeface="Lato" panose="020F0502020204030203" pitchFamily="34" charset="0"/>
                <a:cs typeface="Lato" panose="020F0502020204030203" pitchFamily="34" charset="0"/>
              </a:rPr>
              <a:t>encourage engagement</a:t>
            </a:r>
            <a:endParaRPr lang="en-GB" sz="1400" b="1" dirty="0">
              <a:solidFill>
                <a:srgbClr val="138BC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6" name="Google Shape;767;p40">
            <a:extLst>
              <a:ext uri="{FF2B5EF4-FFF2-40B4-BE49-F238E27FC236}">
                <a16:creationId xmlns:a16="http://schemas.microsoft.com/office/drawing/2014/main" id="{CFA56B76-06FC-39B9-2CCB-91E185E9C00C}"/>
              </a:ext>
            </a:extLst>
          </p:cNvPr>
          <p:cNvSpPr txBox="1"/>
          <p:nvPr/>
        </p:nvSpPr>
        <p:spPr>
          <a:xfrm flipH="1">
            <a:off x="8325970" y="2701477"/>
            <a:ext cx="2480809" cy="755108"/>
          </a:xfrm>
          <a:prstGeom prst="rect">
            <a:avLst/>
          </a:prstGeom>
          <a:noFill/>
          <a:ln>
            <a:noFill/>
          </a:ln>
        </p:spPr>
        <p:txBody>
          <a:bodyPr spcFirstLastPara="1" wrap="square" lIns="0" tIns="0" rIns="0" bIns="0" anchor="t" anchorCtr="0">
            <a:noAutofit/>
          </a:bodyPr>
          <a:lstStyle/>
          <a:p>
            <a:pPr algn="ctr"/>
            <a:r>
              <a:rPr lang="en-GB" sz="1400" b="1" dirty="0">
                <a:solidFill>
                  <a:srgbClr val="138BC1"/>
                </a:solidFill>
                <a:latin typeface="Lato" panose="020F0502020204030203" pitchFamily="34" charset="0"/>
                <a:ea typeface="Lato" panose="020F0502020204030203" pitchFamily="34" charset="0"/>
                <a:cs typeface="Lato" panose="020F0502020204030203" pitchFamily="34" charset="0"/>
              </a:rPr>
              <a:t>Improve the quality </a:t>
            </a:r>
            <a:r>
              <a:rPr lang="en-GB" sz="1400" dirty="0">
                <a:solidFill>
                  <a:srgbClr val="000000"/>
                </a:solidFill>
                <a:latin typeface="Lato" panose="020F0502020204030203" pitchFamily="34" charset="0"/>
                <a:ea typeface="Lato" panose="020F0502020204030203" pitchFamily="34" charset="0"/>
                <a:cs typeface="Lato" panose="020F0502020204030203" pitchFamily="34" charset="0"/>
              </a:rPr>
              <a:t>of risk information within the risk register database</a:t>
            </a:r>
            <a:endParaRPr lang="en-GB" sz="14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7" name="Google Shape;755;p40">
            <a:extLst>
              <a:ext uri="{FF2B5EF4-FFF2-40B4-BE49-F238E27FC236}">
                <a16:creationId xmlns:a16="http://schemas.microsoft.com/office/drawing/2014/main" id="{382D83FF-8378-9502-39A8-E66F57205AE1}"/>
              </a:ext>
            </a:extLst>
          </p:cNvPr>
          <p:cNvSpPr txBox="1"/>
          <p:nvPr/>
        </p:nvSpPr>
        <p:spPr>
          <a:xfrm flipH="1">
            <a:off x="230772" y="1284750"/>
            <a:ext cx="1932163" cy="741224"/>
          </a:xfrm>
          <a:prstGeom prst="rect">
            <a:avLst/>
          </a:prstGeom>
          <a:noFill/>
          <a:ln>
            <a:noFill/>
          </a:ln>
        </p:spPr>
        <p:txBody>
          <a:bodyPr spcFirstLastPara="1" wrap="square" lIns="0" tIns="0" rIns="0" bIns="0" anchor="t" anchorCtr="0">
            <a:noAutofit/>
          </a:bodyPr>
          <a:lstStyle/>
          <a:p>
            <a:pPr algn="r"/>
            <a:r>
              <a:rPr lang="en-GB" sz="2000" b="1" dirty="0">
                <a:solidFill>
                  <a:srgbClr val="000000"/>
                </a:solidFill>
                <a:latin typeface="Lato" panose="020F0502020204030203" pitchFamily="34" charset="0"/>
                <a:ea typeface="Lato" panose="020F0502020204030203" pitchFamily="34" charset="0"/>
                <a:cs typeface="Lato" panose="020F0502020204030203" pitchFamily="34" charset="0"/>
              </a:rPr>
              <a:t>We need a tool that allows us to:</a:t>
            </a:r>
            <a:endParaRPr lang="en-GB" sz="20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9" name="Speech Bubble: Oval 108">
            <a:extLst>
              <a:ext uri="{FF2B5EF4-FFF2-40B4-BE49-F238E27FC236}">
                <a16:creationId xmlns:a16="http://schemas.microsoft.com/office/drawing/2014/main" id="{3DF99417-804B-BCD5-1D7E-C07FC122217E}"/>
              </a:ext>
            </a:extLst>
          </p:cNvPr>
          <p:cNvSpPr/>
          <p:nvPr/>
        </p:nvSpPr>
        <p:spPr>
          <a:xfrm>
            <a:off x="2709066" y="1180052"/>
            <a:ext cx="2329659" cy="1373147"/>
          </a:xfrm>
          <a:prstGeom prst="wedgeEllipseCallout">
            <a:avLst>
              <a:gd name="adj1" fmla="val -48090"/>
              <a:gd name="adj2" fmla="val -34544"/>
            </a:avLst>
          </a:prstGeom>
          <a:no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Speech Bubble: Oval 109">
            <a:extLst>
              <a:ext uri="{FF2B5EF4-FFF2-40B4-BE49-F238E27FC236}">
                <a16:creationId xmlns:a16="http://schemas.microsoft.com/office/drawing/2014/main" id="{986BFF7E-5C64-9E2A-DD93-111AFC07DEA1}"/>
              </a:ext>
            </a:extLst>
          </p:cNvPr>
          <p:cNvSpPr/>
          <p:nvPr/>
        </p:nvSpPr>
        <p:spPr>
          <a:xfrm>
            <a:off x="4265000" y="2311335"/>
            <a:ext cx="2329659" cy="1373147"/>
          </a:xfrm>
          <a:prstGeom prst="wedgeEllipseCallout">
            <a:avLst>
              <a:gd name="adj1" fmla="val -71395"/>
              <a:gd name="adj2" fmla="val -16509"/>
            </a:avLst>
          </a:prstGeom>
          <a:no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 name="Speech Bubble: Oval 110">
            <a:extLst>
              <a:ext uri="{FF2B5EF4-FFF2-40B4-BE49-F238E27FC236}">
                <a16:creationId xmlns:a16="http://schemas.microsoft.com/office/drawing/2014/main" id="{DE1A03AA-3C9F-1033-EA29-E5373D38236A}"/>
              </a:ext>
            </a:extLst>
          </p:cNvPr>
          <p:cNvSpPr/>
          <p:nvPr/>
        </p:nvSpPr>
        <p:spPr>
          <a:xfrm>
            <a:off x="6117394" y="1011861"/>
            <a:ext cx="2561125" cy="1568362"/>
          </a:xfrm>
          <a:prstGeom prst="wedgeEllipseCallout">
            <a:avLst>
              <a:gd name="adj1" fmla="val -71395"/>
              <a:gd name="adj2" fmla="val -16509"/>
            </a:avLst>
          </a:prstGeom>
          <a:no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 name="Speech Bubble: Oval 111">
            <a:extLst>
              <a:ext uri="{FF2B5EF4-FFF2-40B4-BE49-F238E27FC236}">
                <a16:creationId xmlns:a16="http://schemas.microsoft.com/office/drawing/2014/main" id="{4A746D5B-575A-95FD-F111-36C38212EA82}"/>
              </a:ext>
            </a:extLst>
          </p:cNvPr>
          <p:cNvSpPr/>
          <p:nvPr/>
        </p:nvSpPr>
        <p:spPr>
          <a:xfrm>
            <a:off x="9065070" y="955980"/>
            <a:ext cx="2546830" cy="1355355"/>
          </a:xfrm>
          <a:prstGeom prst="wedgeEllipseCallout">
            <a:avLst>
              <a:gd name="adj1" fmla="val -45589"/>
              <a:gd name="adj2" fmla="val -52350"/>
            </a:avLst>
          </a:prstGeom>
          <a:no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 name="Speech Bubble: Oval 112">
            <a:extLst>
              <a:ext uri="{FF2B5EF4-FFF2-40B4-BE49-F238E27FC236}">
                <a16:creationId xmlns:a16="http://schemas.microsoft.com/office/drawing/2014/main" id="{A5A3987F-5BC6-A0F7-14EB-35AD61008AE8}"/>
              </a:ext>
            </a:extLst>
          </p:cNvPr>
          <p:cNvSpPr/>
          <p:nvPr/>
        </p:nvSpPr>
        <p:spPr>
          <a:xfrm>
            <a:off x="8292960" y="2424316"/>
            <a:ext cx="2546830" cy="1213998"/>
          </a:xfrm>
          <a:prstGeom prst="wedgeEllipseCallout">
            <a:avLst>
              <a:gd name="adj1" fmla="val -45589"/>
              <a:gd name="adj2" fmla="val -52350"/>
            </a:avLst>
          </a:prstGeom>
          <a:noFill/>
          <a:ln w="5715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23675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269294" y="363030"/>
            <a:ext cx="3705806" cy="778829"/>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OUR TOOLS</a:t>
            </a:r>
            <a:endParaRPr lang="en-US" sz="36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cxnSp>
        <p:nvCxnSpPr>
          <p:cNvPr id="4" name="Straight Arrow Connector 3">
            <a:extLst>
              <a:ext uri="{FF2B5EF4-FFF2-40B4-BE49-F238E27FC236}">
                <a16:creationId xmlns:a16="http://schemas.microsoft.com/office/drawing/2014/main" id="{5515B0BB-8992-E0DB-8B32-E004EF56235E}"/>
              </a:ext>
            </a:extLst>
          </p:cNvPr>
          <p:cNvCxnSpPr/>
          <p:nvPr/>
        </p:nvCxnSpPr>
        <p:spPr>
          <a:xfrm flipV="1">
            <a:off x="932475" y="984853"/>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pic>
        <p:nvPicPr>
          <p:cNvPr id="10" name="Picture 2" descr="See the source image">
            <a:extLst>
              <a:ext uri="{FF2B5EF4-FFF2-40B4-BE49-F238E27FC236}">
                <a16:creationId xmlns:a16="http://schemas.microsoft.com/office/drawing/2014/main" id="{A5FE3899-5F6E-388F-A922-6B1DCCF0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602" y="1420385"/>
            <a:ext cx="1767042" cy="1126420"/>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pic>
        <p:nvPicPr>
          <p:cNvPr id="5" name="Picture 4" descr="BMT - Maritime London">
            <a:extLst>
              <a:ext uri="{FF2B5EF4-FFF2-40B4-BE49-F238E27FC236}">
                <a16:creationId xmlns:a16="http://schemas.microsoft.com/office/drawing/2014/main" id="{F40C1F99-6108-B8D5-02B1-083E9479C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company name&#10;&#10;Description automatically generated">
            <a:extLst>
              <a:ext uri="{FF2B5EF4-FFF2-40B4-BE49-F238E27FC236}">
                <a16:creationId xmlns:a16="http://schemas.microsoft.com/office/drawing/2014/main" id="{7A828FD6-6205-4E97-6625-07B36638E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grpSp>
        <p:nvGrpSpPr>
          <p:cNvPr id="17419" name="Group 17418">
            <a:extLst>
              <a:ext uri="{FF2B5EF4-FFF2-40B4-BE49-F238E27FC236}">
                <a16:creationId xmlns:a16="http://schemas.microsoft.com/office/drawing/2014/main" id="{0DA90532-5AA1-309E-C433-39ADC68D9CB7}"/>
              </a:ext>
            </a:extLst>
          </p:cNvPr>
          <p:cNvGrpSpPr/>
          <p:nvPr/>
        </p:nvGrpSpPr>
        <p:grpSpPr>
          <a:xfrm>
            <a:off x="269294" y="1071478"/>
            <a:ext cx="5266481" cy="1362741"/>
            <a:chOff x="269294" y="1071478"/>
            <a:chExt cx="5266481" cy="1362741"/>
          </a:xfrm>
        </p:grpSpPr>
        <p:sp>
          <p:nvSpPr>
            <p:cNvPr id="14" name="TextBox 13">
              <a:extLst>
                <a:ext uri="{FF2B5EF4-FFF2-40B4-BE49-F238E27FC236}">
                  <a16:creationId xmlns:a16="http://schemas.microsoft.com/office/drawing/2014/main" id="{CB0CBC0D-BB5E-4E83-86CF-8D0B90FBE004}"/>
                </a:ext>
              </a:extLst>
            </p:cNvPr>
            <p:cNvSpPr txBox="1"/>
            <p:nvPr/>
          </p:nvSpPr>
          <p:spPr>
            <a:xfrm>
              <a:off x="269294" y="1420385"/>
              <a:ext cx="1569058" cy="307777"/>
            </a:xfrm>
            <a:prstGeom prst="rect">
              <a:avLst/>
            </a:prstGeom>
            <a:noFill/>
          </p:spPr>
          <p:txBody>
            <a:bodyPr wrap="square" rtlCol="0">
              <a:spAutoFit/>
            </a:bodyPr>
            <a:lstStyle/>
            <a:p>
              <a:r>
                <a:rPr lang="en-GB" sz="1400" b="1" i="1" dirty="0">
                  <a:latin typeface="Lato" panose="020F0502020204030203" pitchFamily="34" charset="0"/>
                  <a:ea typeface="Lato" panose="020F0502020204030203" pitchFamily="34" charset="0"/>
                  <a:cs typeface="Lato" panose="020F0502020204030203" pitchFamily="34" charset="0"/>
                </a:rPr>
                <a:t>Old Process</a:t>
              </a:r>
            </a:p>
          </p:txBody>
        </p:sp>
        <p:grpSp>
          <p:nvGrpSpPr>
            <p:cNvPr id="17418" name="Group 17417">
              <a:extLst>
                <a:ext uri="{FF2B5EF4-FFF2-40B4-BE49-F238E27FC236}">
                  <a16:creationId xmlns:a16="http://schemas.microsoft.com/office/drawing/2014/main" id="{EB1FC1D5-B39D-5FAA-6B0A-09DC50DC70C1}"/>
                </a:ext>
              </a:extLst>
            </p:cNvPr>
            <p:cNvGrpSpPr/>
            <p:nvPr/>
          </p:nvGrpSpPr>
          <p:grpSpPr>
            <a:xfrm>
              <a:off x="3140644" y="1071478"/>
              <a:ext cx="2395131" cy="1362741"/>
              <a:chOff x="3140644" y="1071478"/>
              <a:chExt cx="2395131" cy="1362741"/>
            </a:xfrm>
          </p:grpSpPr>
          <p:grpSp>
            <p:nvGrpSpPr>
              <p:cNvPr id="17416" name="Group 17415">
                <a:extLst>
                  <a:ext uri="{FF2B5EF4-FFF2-40B4-BE49-F238E27FC236}">
                    <a16:creationId xmlns:a16="http://schemas.microsoft.com/office/drawing/2014/main" id="{5189BC37-E257-927C-4962-5CE70BECE19A}"/>
                  </a:ext>
                </a:extLst>
              </p:cNvPr>
              <p:cNvGrpSpPr/>
              <p:nvPr/>
            </p:nvGrpSpPr>
            <p:grpSpPr>
              <a:xfrm>
                <a:off x="3140644" y="1519819"/>
                <a:ext cx="1731566" cy="914400"/>
                <a:chOff x="3140644" y="1519819"/>
                <a:chExt cx="1731566" cy="914400"/>
              </a:xfrm>
            </p:grpSpPr>
            <p:cxnSp>
              <p:nvCxnSpPr>
                <p:cNvPr id="17409" name="Straight Arrow Connector 17408">
                  <a:extLst>
                    <a:ext uri="{FF2B5EF4-FFF2-40B4-BE49-F238E27FC236}">
                      <a16:creationId xmlns:a16="http://schemas.microsoft.com/office/drawing/2014/main" id="{07BD0BC7-A41D-6DBA-7F64-108C941D8721}"/>
                    </a:ext>
                  </a:extLst>
                </p:cNvPr>
                <p:cNvCxnSpPr>
                  <a:cxnSpLocks/>
                  <a:stCxn id="10" idx="3"/>
                  <a:endCxn id="17414" idx="1"/>
                </p:cNvCxnSpPr>
                <p:nvPr/>
              </p:nvCxnSpPr>
              <p:spPr>
                <a:xfrm flipV="1">
                  <a:off x="3140644" y="1977019"/>
                  <a:ext cx="834456" cy="6576"/>
                </a:xfrm>
                <a:prstGeom prst="straightConnector1">
                  <a:avLst/>
                </a:prstGeom>
                <a:noFill/>
                <a:ln w="38100" cap="flat">
                  <a:solidFill>
                    <a:srgbClr val="4F5650"/>
                  </a:solidFill>
                  <a:prstDash val="sysDot"/>
                  <a:miter lim="800000"/>
                  <a:headEnd type="none" w="med" len="med"/>
                  <a:tailEnd type="triangle" w="med" len="med"/>
                </a:ln>
              </p:spPr>
            </p:cxnSp>
            <p:pic>
              <p:nvPicPr>
                <p:cNvPr id="17414" name="Graphic 17413" descr="Badge Question Mark with solid fill">
                  <a:extLst>
                    <a:ext uri="{FF2B5EF4-FFF2-40B4-BE49-F238E27FC236}">
                      <a16:creationId xmlns:a16="http://schemas.microsoft.com/office/drawing/2014/main" id="{29A42E99-A7CA-B284-2D2B-2F09016D6A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5100" y="1519819"/>
                  <a:ext cx="897110" cy="914400"/>
                </a:xfrm>
                <a:prstGeom prst="rect">
                  <a:avLst/>
                </a:prstGeom>
              </p:spPr>
            </p:pic>
          </p:grpSp>
          <p:sp>
            <p:nvSpPr>
              <p:cNvPr id="17417" name="Google Shape;764;p40">
                <a:extLst>
                  <a:ext uri="{FF2B5EF4-FFF2-40B4-BE49-F238E27FC236}">
                    <a16:creationId xmlns:a16="http://schemas.microsoft.com/office/drawing/2014/main" id="{D99537F2-8A01-C08D-B4E8-89E9C68834E4}"/>
                  </a:ext>
                </a:extLst>
              </p:cNvPr>
              <p:cNvSpPr txBox="1"/>
              <p:nvPr/>
            </p:nvSpPr>
            <p:spPr>
              <a:xfrm flipH="1">
                <a:off x="3348052" y="1071478"/>
                <a:ext cx="2187723" cy="527582"/>
              </a:xfrm>
              <a:prstGeom prst="rect">
                <a:avLst/>
              </a:prstGeom>
              <a:noFill/>
              <a:ln>
                <a:noFill/>
              </a:ln>
            </p:spPr>
            <p:txBody>
              <a:bodyPr spcFirstLastPara="1" wrap="square" lIns="0" tIns="0" rIns="0" bIns="0" anchor="t" anchorCtr="0">
                <a:noAutofit/>
              </a:bodyPr>
              <a:lstStyle/>
              <a:p>
                <a:pPr algn="ctr"/>
                <a:r>
                  <a:rPr lang="en-GB" sz="1600" dirty="0">
                    <a:solidFill>
                      <a:srgbClr val="000000"/>
                    </a:solidFill>
                    <a:latin typeface="Lato" panose="020F0502020204030203" pitchFamily="34" charset="0"/>
                    <a:ea typeface="Lato" panose="020F0502020204030203" pitchFamily="34" charset="0"/>
                    <a:cs typeface="Lato" panose="020F0502020204030203" pitchFamily="34" charset="0"/>
                  </a:rPr>
                  <a:t>Risk Register stored in Spreadsheets</a:t>
                </a:r>
                <a:endParaRPr lang="en-GB" sz="16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grpSp>
      </p:grpSp>
      <p:grpSp>
        <p:nvGrpSpPr>
          <p:cNvPr id="17424" name="Group 17423">
            <a:extLst>
              <a:ext uri="{FF2B5EF4-FFF2-40B4-BE49-F238E27FC236}">
                <a16:creationId xmlns:a16="http://schemas.microsoft.com/office/drawing/2014/main" id="{5BB0A6FC-D076-3DE7-5AD1-7FE90AF7839A}"/>
              </a:ext>
            </a:extLst>
          </p:cNvPr>
          <p:cNvGrpSpPr/>
          <p:nvPr/>
        </p:nvGrpSpPr>
        <p:grpSpPr>
          <a:xfrm>
            <a:off x="195571" y="988000"/>
            <a:ext cx="11933193" cy="4576114"/>
            <a:chOff x="195571" y="773955"/>
            <a:chExt cx="11933193" cy="4576114"/>
          </a:xfrm>
        </p:grpSpPr>
        <p:grpSp>
          <p:nvGrpSpPr>
            <p:cNvPr id="17408" name="Group 17407">
              <a:extLst>
                <a:ext uri="{FF2B5EF4-FFF2-40B4-BE49-F238E27FC236}">
                  <a16:creationId xmlns:a16="http://schemas.microsoft.com/office/drawing/2014/main" id="{8FA14AC7-7D0C-2B0A-0BC3-E9690DA471D6}"/>
                </a:ext>
              </a:extLst>
            </p:cNvPr>
            <p:cNvGrpSpPr/>
            <p:nvPr/>
          </p:nvGrpSpPr>
          <p:grpSpPr>
            <a:xfrm>
              <a:off x="195571" y="773955"/>
              <a:ext cx="11933193" cy="4576114"/>
              <a:chOff x="195571" y="773955"/>
              <a:chExt cx="11933193" cy="4576114"/>
            </a:xfrm>
          </p:grpSpPr>
          <p:pic>
            <p:nvPicPr>
              <p:cNvPr id="1026" name="Picture 2" descr="See the source image">
                <a:extLst>
                  <a:ext uri="{FF2B5EF4-FFF2-40B4-BE49-F238E27FC236}">
                    <a16:creationId xmlns:a16="http://schemas.microsoft.com/office/drawing/2014/main" id="{F83E0D10-758B-683C-018F-515A898578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4627" y="3429000"/>
                <a:ext cx="1757123" cy="1126421"/>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D7F94514-3407-A3F9-FFFB-1E026BBE9A7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95" r="8461"/>
              <a:stretch/>
            </p:blipFill>
            <p:spPr bwMode="auto">
              <a:xfrm>
                <a:off x="4601862" y="3429001"/>
                <a:ext cx="1757123" cy="112642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8392C095-FF5D-2875-D7C1-93539BE676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110" r="6110"/>
              <a:stretch/>
            </p:blipFill>
            <p:spPr bwMode="auto">
              <a:xfrm>
                <a:off x="7927877" y="2458678"/>
                <a:ext cx="1757123" cy="1126421"/>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538268A0-8EC7-3462-CEEC-E78855A386D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306" t="21671" r="3452" b="17954"/>
              <a:stretch/>
            </p:blipFill>
            <p:spPr bwMode="auto">
              <a:xfrm>
                <a:off x="3311743" y="3534381"/>
                <a:ext cx="1120126" cy="433533"/>
              </a:xfrm>
              <a:prstGeom prst="rect">
                <a:avLst/>
              </a:prstGeom>
              <a:noFill/>
              <a:ln w="38100">
                <a:noFill/>
              </a:ln>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BFBE999-4B88-CE14-352D-F2358AC4276F}"/>
                  </a:ext>
                </a:extLst>
              </p:cNvPr>
              <p:cNvCxnSpPr>
                <a:cxnSpLocks/>
                <a:stCxn id="1026" idx="3"/>
                <a:endCxn id="1028" idx="1"/>
              </p:cNvCxnSpPr>
              <p:nvPr/>
            </p:nvCxnSpPr>
            <p:spPr>
              <a:xfrm>
                <a:off x="3141750" y="3992211"/>
                <a:ext cx="1460112" cy="0"/>
              </a:xfrm>
              <a:prstGeom prst="straightConnector1">
                <a:avLst/>
              </a:prstGeom>
              <a:noFill/>
              <a:ln w="38100" cap="flat">
                <a:solidFill>
                  <a:srgbClr val="4F5650"/>
                </a:solidFill>
                <a:prstDash val="sysDot"/>
                <a:miter lim="800000"/>
                <a:headEnd type="none" w="med" len="med"/>
                <a:tailEnd type="triangle" w="med" len="med"/>
              </a:ln>
            </p:spPr>
          </p:cxnSp>
          <p:pic>
            <p:nvPicPr>
              <p:cNvPr id="1038" name="Picture 14" descr="See the source image">
                <a:extLst>
                  <a:ext uri="{FF2B5EF4-FFF2-40B4-BE49-F238E27FC236}">
                    <a16:creationId xmlns:a16="http://schemas.microsoft.com/office/drawing/2014/main" id="{21B40391-1C30-F696-FC90-EC10E9351CA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699" r="6080"/>
              <a:stretch/>
            </p:blipFill>
            <p:spPr bwMode="auto">
              <a:xfrm>
                <a:off x="7927877" y="4216873"/>
                <a:ext cx="1757123" cy="1133195"/>
              </a:xfrm>
              <a:prstGeom prst="rect">
                <a:avLst/>
              </a:prstGeom>
              <a:noFill/>
              <a:ln w="38100">
                <a:solidFill>
                  <a:srgbClr val="14203B"/>
                </a:solidFill>
              </a:ln>
              <a:extLst>
                <a:ext uri="{909E8E84-426E-40DD-AFC4-6F175D3DCCD1}">
                  <a14:hiddenFill xmlns:a14="http://schemas.microsoft.com/office/drawing/2010/main">
                    <a:solidFill>
                      <a:srgbClr val="FFFFFF"/>
                    </a:solidFill>
                  </a14:hiddenFill>
                </a:ext>
              </a:extLst>
            </p:spPr>
          </p:pic>
          <p:cxnSp>
            <p:nvCxnSpPr>
              <p:cNvPr id="3" name="Shape 40">
                <a:extLst>
                  <a:ext uri="{FF2B5EF4-FFF2-40B4-BE49-F238E27FC236}">
                    <a16:creationId xmlns:a16="http://schemas.microsoft.com/office/drawing/2014/main" id="{CB92BFC5-2E7F-28D5-A882-E32F44921A69}"/>
                  </a:ext>
                </a:extLst>
              </p:cNvPr>
              <p:cNvCxnSpPr>
                <a:cxnSpLocks/>
                <a:stCxn id="1038" idx="2"/>
                <a:endCxn id="1028" idx="2"/>
              </p:cNvCxnSpPr>
              <p:nvPr/>
            </p:nvCxnSpPr>
            <p:spPr>
              <a:xfrm rot="5400000" flipH="1">
                <a:off x="6746108" y="3289738"/>
                <a:ext cx="794647" cy="3326015"/>
              </a:xfrm>
              <a:prstGeom prst="bentConnector3">
                <a:avLst>
                  <a:gd name="adj1" fmla="val -28767"/>
                </a:avLst>
              </a:prstGeom>
              <a:noFill/>
              <a:ln w="38100" cap="flat">
                <a:solidFill>
                  <a:srgbClr val="4F5650"/>
                </a:solidFill>
                <a:prstDash val="sysDot"/>
                <a:miter lim="800000"/>
                <a:headEnd type="none" w="med" len="med"/>
                <a:tailEnd type="triangle" w="med" len="med"/>
              </a:ln>
            </p:spPr>
          </p:cxnSp>
          <p:sp>
            <p:nvSpPr>
              <p:cNvPr id="13" name="TextBox 12">
                <a:extLst>
                  <a:ext uri="{FF2B5EF4-FFF2-40B4-BE49-F238E27FC236}">
                    <a16:creationId xmlns:a16="http://schemas.microsoft.com/office/drawing/2014/main" id="{D1C87BFE-E3DB-6AFD-1081-46FCF8C274FF}"/>
                  </a:ext>
                </a:extLst>
              </p:cNvPr>
              <p:cNvSpPr txBox="1"/>
              <p:nvPr/>
            </p:nvSpPr>
            <p:spPr>
              <a:xfrm>
                <a:off x="195571" y="1420384"/>
                <a:ext cx="1569058" cy="307777"/>
              </a:xfrm>
              <a:prstGeom prst="rect">
                <a:avLst/>
              </a:prstGeom>
              <a:noFill/>
            </p:spPr>
            <p:txBody>
              <a:bodyPr wrap="square" rtlCol="0">
                <a:spAutoFit/>
              </a:bodyPr>
              <a:lstStyle/>
              <a:p>
                <a:r>
                  <a:rPr lang="en-GB" sz="1400" b="1" i="1" dirty="0">
                    <a:latin typeface="Lato" panose="020F0502020204030203" pitchFamily="34" charset="0"/>
                    <a:ea typeface="Lato" panose="020F0502020204030203" pitchFamily="34" charset="0"/>
                    <a:cs typeface="Lato" panose="020F0502020204030203" pitchFamily="34" charset="0"/>
                  </a:rPr>
                  <a:t>New Process</a:t>
                </a:r>
              </a:p>
            </p:txBody>
          </p:sp>
          <p:pic>
            <p:nvPicPr>
              <p:cNvPr id="17410" name="Picture 2" descr="Microsoft Windows 11/10's new One Outlook app is about to be previewed:  unify all mail - Real Mi Central">
                <a:extLst>
                  <a:ext uri="{FF2B5EF4-FFF2-40B4-BE49-F238E27FC236}">
                    <a16:creationId xmlns:a16="http://schemas.microsoft.com/office/drawing/2014/main" id="{1C1A6D0A-5E0C-2F08-7DE4-524B5D1E91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7877" y="847789"/>
                <a:ext cx="1808822" cy="101294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cxnSp>
            <p:nvCxnSpPr>
              <p:cNvPr id="26" name="Connector: Elbow 25">
                <a:extLst>
                  <a:ext uri="{FF2B5EF4-FFF2-40B4-BE49-F238E27FC236}">
                    <a16:creationId xmlns:a16="http://schemas.microsoft.com/office/drawing/2014/main" id="{447D1386-EB98-FAF0-5F5D-1A93D98C619E}"/>
                  </a:ext>
                </a:extLst>
              </p:cNvPr>
              <p:cNvCxnSpPr>
                <a:stCxn id="1028" idx="3"/>
                <a:endCxn id="17410" idx="1"/>
              </p:cNvCxnSpPr>
              <p:nvPr/>
            </p:nvCxnSpPr>
            <p:spPr>
              <a:xfrm flipV="1">
                <a:off x="6358985" y="1354259"/>
                <a:ext cx="1568892" cy="2637952"/>
              </a:xfrm>
              <a:prstGeom prst="bentConnector3">
                <a:avLst>
                  <a:gd name="adj1" fmla="val 50000"/>
                </a:avLst>
              </a:prstGeom>
              <a:noFill/>
              <a:ln w="38100" cap="flat">
                <a:solidFill>
                  <a:srgbClr val="4F5650"/>
                </a:solidFill>
                <a:prstDash val="sysDot"/>
                <a:miter lim="800000"/>
                <a:headEnd type="none" w="med" len="med"/>
                <a:tailEnd type="triangle" w="med" len="med"/>
              </a:ln>
            </p:spPr>
          </p:cxnSp>
          <p:sp>
            <p:nvSpPr>
              <p:cNvPr id="29" name="Google Shape;764;p40">
                <a:extLst>
                  <a:ext uri="{FF2B5EF4-FFF2-40B4-BE49-F238E27FC236}">
                    <a16:creationId xmlns:a16="http://schemas.microsoft.com/office/drawing/2014/main" id="{8EA2C98F-3CE1-A81C-6478-453C465468F7}"/>
                  </a:ext>
                </a:extLst>
              </p:cNvPr>
              <p:cNvSpPr txBox="1"/>
              <p:nvPr/>
            </p:nvSpPr>
            <p:spPr>
              <a:xfrm flipH="1">
                <a:off x="9941041" y="1089850"/>
                <a:ext cx="2187723" cy="371870"/>
              </a:xfrm>
              <a:prstGeom prst="rect">
                <a:avLst/>
              </a:prstGeom>
              <a:noFill/>
              <a:ln>
                <a:noFill/>
              </a:ln>
            </p:spPr>
            <p:txBody>
              <a:bodyPr spcFirstLastPara="1" wrap="square" lIns="0" tIns="0" rIns="0" bIns="0" anchor="t" anchorCtr="0">
                <a:noAutofit/>
              </a:bodyPr>
              <a:lstStyle/>
              <a:p>
                <a:r>
                  <a:rPr lang="en-GB" sz="1600" b="1" dirty="0">
                    <a:solidFill>
                      <a:srgbClr val="138BC1"/>
                    </a:solidFill>
                    <a:latin typeface="Lato" panose="020F0502020204030203" pitchFamily="34" charset="0"/>
                    <a:ea typeface="Lato" panose="020F0502020204030203" pitchFamily="34" charset="0"/>
                    <a:cs typeface="Lato" panose="020F0502020204030203" pitchFamily="34" charset="0"/>
                  </a:rPr>
                  <a:t>Notify</a:t>
                </a:r>
                <a:r>
                  <a:rPr lang="en-GB" sz="1600" dirty="0">
                    <a:solidFill>
                      <a:srgbClr val="000000"/>
                    </a:solidFill>
                    <a:latin typeface="Lato" panose="020F0502020204030203" pitchFamily="34" charset="0"/>
                    <a:ea typeface="Lato" panose="020F0502020204030203" pitchFamily="34" charset="0"/>
                    <a:cs typeface="Lato" panose="020F0502020204030203" pitchFamily="34" charset="0"/>
                  </a:rPr>
                  <a:t> when changes have occurred</a:t>
                </a:r>
                <a:endParaRPr lang="en-GB" sz="16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31" name="Google Shape;764;p40">
                <a:extLst>
                  <a:ext uri="{FF2B5EF4-FFF2-40B4-BE49-F238E27FC236}">
                    <a16:creationId xmlns:a16="http://schemas.microsoft.com/office/drawing/2014/main" id="{E20639A8-7D44-BECA-9654-6A6C2C37DFDE}"/>
                  </a:ext>
                </a:extLst>
              </p:cNvPr>
              <p:cNvSpPr txBox="1"/>
              <p:nvPr/>
            </p:nvSpPr>
            <p:spPr>
              <a:xfrm flipH="1">
                <a:off x="9933641" y="2650018"/>
                <a:ext cx="2187723" cy="371870"/>
              </a:xfrm>
              <a:prstGeom prst="rect">
                <a:avLst/>
              </a:prstGeom>
              <a:noFill/>
              <a:ln>
                <a:noFill/>
              </a:ln>
            </p:spPr>
            <p:txBody>
              <a:bodyPr spcFirstLastPara="1" wrap="square" lIns="0" tIns="0" rIns="0" bIns="0" anchor="t" anchorCtr="0">
                <a:noAutofit/>
              </a:bodyPr>
              <a:lstStyle/>
              <a:p>
                <a:r>
                  <a:rPr lang="en-GB" sz="1600" b="1" dirty="0">
                    <a:solidFill>
                      <a:srgbClr val="138BC1"/>
                    </a:solidFill>
                    <a:latin typeface="Lato" panose="020F0502020204030203" pitchFamily="34" charset="0"/>
                    <a:ea typeface="Lato" panose="020F0502020204030203" pitchFamily="34" charset="0"/>
                    <a:cs typeface="Lato" panose="020F0502020204030203" pitchFamily="34" charset="0"/>
                  </a:rPr>
                  <a:t>Visualise</a:t>
                </a:r>
                <a:r>
                  <a:rPr lang="en-GB" sz="1600" dirty="0">
                    <a:solidFill>
                      <a:srgbClr val="000000"/>
                    </a:solidFill>
                    <a:latin typeface="Lato" panose="020F0502020204030203" pitchFamily="34" charset="0"/>
                    <a:ea typeface="Lato" panose="020F0502020204030203" pitchFamily="34" charset="0"/>
                    <a:cs typeface="Lato" panose="020F0502020204030203" pitchFamily="34" charset="0"/>
                  </a:rPr>
                  <a:t> the risk landscape across the project</a:t>
                </a:r>
                <a:endParaRPr lang="en-GB" sz="16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33" name="Google Shape;764;p40">
                <a:extLst>
                  <a:ext uri="{FF2B5EF4-FFF2-40B4-BE49-F238E27FC236}">
                    <a16:creationId xmlns:a16="http://schemas.microsoft.com/office/drawing/2014/main" id="{1D6F6CBA-B556-4667-A489-52E1D950C000}"/>
                  </a:ext>
                </a:extLst>
              </p:cNvPr>
              <p:cNvSpPr txBox="1"/>
              <p:nvPr/>
            </p:nvSpPr>
            <p:spPr>
              <a:xfrm flipH="1">
                <a:off x="9933640" y="4555421"/>
                <a:ext cx="2187723" cy="371870"/>
              </a:xfrm>
              <a:prstGeom prst="rect">
                <a:avLst/>
              </a:prstGeom>
              <a:noFill/>
              <a:ln>
                <a:noFill/>
              </a:ln>
            </p:spPr>
            <p:txBody>
              <a:bodyPr spcFirstLastPara="1" wrap="square" lIns="0" tIns="0" rIns="0" bIns="0" anchor="t" anchorCtr="0">
                <a:noAutofit/>
              </a:bodyPr>
              <a:lstStyle/>
              <a:p>
                <a:r>
                  <a:rPr lang="en-GB" sz="1600" b="1" dirty="0">
                    <a:solidFill>
                      <a:srgbClr val="138BC1"/>
                    </a:solidFill>
                    <a:latin typeface="Lato" panose="020F0502020204030203" pitchFamily="34" charset="0"/>
                    <a:ea typeface="Lato" panose="020F0502020204030203" pitchFamily="34" charset="0"/>
                    <a:cs typeface="Lato" panose="020F0502020204030203" pitchFamily="34" charset="0"/>
                  </a:rPr>
                  <a:t>Modify</a:t>
                </a:r>
                <a:r>
                  <a:rPr lang="en-GB" sz="1600" dirty="0">
                    <a:solidFill>
                      <a:srgbClr val="000000"/>
                    </a:solidFill>
                    <a:latin typeface="Lato" panose="020F0502020204030203" pitchFamily="34" charset="0"/>
                    <a:ea typeface="Lato" panose="020F0502020204030203" pitchFamily="34" charset="0"/>
                    <a:cs typeface="Lato" panose="020F0502020204030203" pitchFamily="34" charset="0"/>
                  </a:rPr>
                  <a:t> risks as changes occur to allow </a:t>
                </a:r>
                <a:r>
                  <a:rPr lang="en-GB" sz="1600" b="1" dirty="0">
                    <a:solidFill>
                      <a:srgbClr val="138BC1"/>
                    </a:solidFill>
                    <a:latin typeface="Lato" panose="020F0502020204030203" pitchFamily="34" charset="0"/>
                    <a:ea typeface="Lato" panose="020F0502020204030203" pitchFamily="34" charset="0"/>
                    <a:cs typeface="Lato" panose="020F0502020204030203" pitchFamily="34" charset="0"/>
                  </a:rPr>
                  <a:t>dynamic management</a:t>
                </a:r>
                <a:endParaRPr lang="en-GB" sz="1600" b="1" dirty="0">
                  <a:solidFill>
                    <a:srgbClr val="138BC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35" name="Google Shape;764;p40">
                <a:extLst>
                  <a:ext uri="{FF2B5EF4-FFF2-40B4-BE49-F238E27FC236}">
                    <a16:creationId xmlns:a16="http://schemas.microsoft.com/office/drawing/2014/main" id="{60FDB0CC-5011-ACD8-226F-45A43A93AB0A}"/>
                  </a:ext>
                </a:extLst>
              </p:cNvPr>
              <p:cNvSpPr txBox="1"/>
              <p:nvPr/>
            </p:nvSpPr>
            <p:spPr>
              <a:xfrm flipH="1">
                <a:off x="3287270" y="2585717"/>
                <a:ext cx="2187723" cy="743739"/>
              </a:xfrm>
              <a:prstGeom prst="rect">
                <a:avLst/>
              </a:prstGeom>
              <a:noFill/>
              <a:ln>
                <a:noFill/>
              </a:ln>
            </p:spPr>
            <p:txBody>
              <a:bodyPr spcFirstLastPara="1" wrap="square" lIns="0" tIns="0" rIns="0" bIns="0" anchor="t" anchorCtr="0">
                <a:noAutofit/>
              </a:bodyPr>
              <a:lstStyle/>
              <a:p>
                <a:pPr algn="ctr"/>
                <a:r>
                  <a:rPr lang="en-GB" sz="1600" dirty="0">
                    <a:solidFill>
                      <a:srgbClr val="000000"/>
                    </a:solidFill>
                    <a:latin typeface="Lato" panose="020F0502020204030203" pitchFamily="34" charset="0"/>
                    <a:ea typeface="Lato" panose="020F0502020204030203" pitchFamily="34" charset="0"/>
                    <a:cs typeface="Lato" panose="020F0502020204030203" pitchFamily="34" charset="0"/>
                  </a:rPr>
                  <a:t>Store risk data in a </a:t>
                </a:r>
                <a:r>
                  <a:rPr lang="en-GB" sz="1600" b="1" dirty="0">
                    <a:solidFill>
                      <a:srgbClr val="138BC1"/>
                    </a:solidFill>
                    <a:latin typeface="Lato" panose="020F0502020204030203" pitchFamily="34" charset="0"/>
                    <a:ea typeface="Lato" panose="020F0502020204030203" pitchFamily="34" charset="0"/>
                    <a:cs typeface="Lato" panose="020F0502020204030203" pitchFamily="34" charset="0"/>
                  </a:rPr>
                  <a:t>collaborative shared environment</a:t>
                </a:r>
                <a:endParaRPr lang="en-GB" sz="1600" b="1" dirty="0">
                  <a:solidFill>
                    <a:schemeClr val="accent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1041" name="Google Shape;764;p40">
                <a:extLst>
                  <a:ext uri="{FF2B5EF4-FFF2-40B4-BE49-F238E27FC236}">
                    <a16:creationId xmlns:a16="http://schemas.microsoft.com/office/drawing/2014/main" id="{BB57ABC3-A672-340C-E777-329DC5E14506}"/>
                  </a:ext>
                </a:extLst>
              </p:cNvPr>
              <p:cNvSpPr txBox="1"/>
              <p:nvPr/>
            </p:nvSpPr>
            <p:spPr>
              <a:xfrm flipH="1">
                <a:off x="968490" y="4706867"/>
                <a:ext cx="2440943" cy="371870"/>
              </a:xfrm>
              <a:prstGeom prst="rect">
                <a:avLst/>
              </a:prstGeom>
              <a:noFill/>
              <a:ln>
                <a:noFill/>
              </a:ln>
            </p:spPr>
            <p:txBody>
              <a:bodyPr spcFirstLastPara="1" wrap="square" lIns="0" tIns="0" rIns="0" bIns="0" anchor="t" anchorCtr="0">
                <a:noAutofit/>
              </a:bodyPr>
              <a:lstStyle/>
              <a:p>
                <a:pPr algn="ctr"/>
                <a:r>
                  <a:rPr lang="en-GB" sz="1600" dirty="0">
                    <a:solidFill>
                      <a:srgbClr val="000000"/>
                    </a:solidFill>
                    <a:latin typeface="Lato" panose="020F0502020204030203" pitchFamily="34" charset="0"/>
                    <a:ea typeface="Lato" panose="020F0502020204030203" pitchFamily="34" charset="0"/>
                    <a:cs typeface="Lato" panose="020F0502020204030203" pitchFamily="34" charset="0"/>
                  </a:rPr>
                  <a:t>Allow risks to be proposed by all to </a:t>
                </a:r>
                <a:r>
                  <a:rPr lang="en-GB" sz="1600" b="1" dirty="0">
                    <a:solidFill>
                      <a:srgbClr val="138BC1"/>
                    </a:solidFill>
                    <a:latin typeface="Lato" panose="020F0502020204030203" pitchFamily="34" charset="0"/>
                    <a:ea typeface="Lato" panose="020F0502020204030203" pitchFamily="34" charset="0"/>
                    <a:cs typeface="Lato" panose="020F0502020204030203" pitchFamily="34" charset="0"/>
                  </a:rPr>
                  <a:t>drive engagement and ownership</a:t>
                </a:r>
                <a:endParaRPr lang="en-GB" sz="1600" b="1" dirty="0">
                  <a:solidFill>
                    <a:srgbClr val="138BC1"/>
                  </a:solidFill>
                  <a:latin typeface="Lato" panose="020F0502020204030203" pitchFamily="34" charset="0"/>
                  <a:ea typeface="Lato" panose="020F0502020204030203" pitchFamily="34" charset="0"/>
                  <a:cs typeface="Lato" panose="020F0502020204030203" pitchFamily="34" charset="0"/>
                  <a:sym typeface="Lato"/>
                </a:endParaRPr>
              </a:p>
            </p:txBody>
          </p:sp>
          <p:cxnSp>
            <p:nvCxnSpPr>
              <p:cNvPr id="1042" name="Connector: Elbow 1041">
                <a:extLst>
                  <a:ext uri="{FF2B5EF4-FFF2-40B4-BE49-F238E27FC236}">
                    <a16:creationId xmlns:a16="http://schemas.microsoft.com/office/drawing/2014/main" id="{4CAF6957-B779-7541-740C-B9A0F30C1A6D}"/>
                  </a:ext>
                </a:extLst>
              </p:cNvPr>
              <p:cNvCxnSpPr>
                <a:cxnSpLocks/>
                <a:stCxn id="1028" idx="3"/>
                <a:endCxn id="1032" idx="1"/>
              </p:cNvCxnSpPr>
              <p:nvPr/>
            </p:nvCxnSpPr>
            <p:spPr>
              <a:xfrm flipV="1">
                <a:off x="6358985" y="3021889"/>
                <a:ext cx="1568892" cy="970322"/>
              </a:xfrm>
              <a:prstGeom prst="bentConnector3">
                <a:avLst>
                  <a:gd name="adj1" fmla="val 50000"/>
                </a:avLst>
              </a:prstGeom>
              <a:noFill/>
              <a:ln w="38100" cap="flat">
                <a:solidFill>
                  <a:srgbClr val="4F5650"/>
                </a:solidFill>
                <a:prstDash val="sysDot"/>
                <a:miter lim="800000"/>
                <a:headEnd type="none" w="med" len="med"/>
                <a:tailEnd type="triangle" w="med" len="med"/>
              </a:ln>
            </p:spPr>
          </p:cxnSp>
          <p:cxnSp>
            <p:nvCxnSpPr>
              <p:cNvPr id="1045" name="Connector: Elbow 1044">
                <a:extLst>
                  <a:ext uri="{FF2B5EF4-FFF2-40B4-BE49-F238E27FC236}">
                    <a16:creationId xmlns:a16="http://schemas.microsoft.com/office/drawing/2014/main" id="{B91473DF-80AC-38D7-5861-A7029237CCF2}"/>
                  </a:ext>
                </a:extLst>
              </p:cNvPr>
              <p:cNvCxnSpPr>
                <a:cxnSpLocks/>
                <a:stCxn id="1028" idx="3"/>
                <a:endCxn id="1038" idx="1"/>
              </p:cNvCxnSpPr>
              <p:nvPr/>
            </p:nvCxnSpPr>
            <p:spPr>
              <a:xfrm>
                <a:off x="6358985" y="3992211"/>
                <a:ext cx="1568892" cy="791260"/>
              </a:xfrm>
              <a:prstGeom prst="bentConnector3">
                <a:avLst>
                  <a:gd name="adj1" fmla="val 50000"/>
                </a:avLst>
              </a:prstGeom>
              <a:noFill/>
              <a:ln w="38100" cap="flat">
                <a:solidFill>
                  <a:srgbClr val="4F5650"/>
                </a:solidFill>
                <a:prstDash val="sysDot"/>
                <a:miter lim="800000"/>
                <a:headEnd type="none" w="med" len="med"/>
                <a:tailEnd type="triangle" w="med" len="med"/>
              </a:ln>
            </p:spPr>
          </p:cxnSp>
          <p:pic>
            <p:nvPicPr>
              <p:cNvPr id="1048" name="Picture 10" descr="See the source image">
                <a:extLst>
                  <a:ext uri="{FF2B5EF4-FFF2-40B4-BE49-F238E27FC236}">
                    <a16:creationId xmlns:a16="http://schemas.microsoft.com/office/drawing/2014/main" id="{2C0207C2-1E17-D3F8-7C4C-A34F0B6BBEF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306" t="21671" r="3452" b="17954"/>
              <a:stretch/>
            </p:blipFill>
            <p:spPr bwMode="auto">
              <a:xfrm>
                <a:off x="6588744" y="773955"/>
                <a:ext cx="1236962" cy="478753"/>
              </a:xfrm>
              <a:prstGeom prst="rect">
                <a:avLst/>
              </a:prstGeom>
              <a:noFill/>
              <a:ln w="38100">
                <a:noFill/>
              </a:ln>
              <a:extLst>
                <a:ext uri="{909E8E84-426E-40DD-AFC4-6F175D3DCCD1}">
                  <a14:hiddenFill xmlns:a14="http://schemas.microsoft.com/office/drawing/2010/main">
                    <a:solidFill>
                      <a:srgbClr val="FFFFFF"/>
                    </a:solidFill>
                  </a14:hiddenFill>
                </a:ext>
              </a:extLst>
            </p:spPr>
          </p:pic>
        </p:grpSp>
        <p:cxnSp>
          <p:nvCxnSpPr>
            <p:cNvPr id="17423" name="Connector: Elbow 17422">
              <a:extLst>
                <a:ext uri="{FF2B5EF4-FFF2-40B4-BE49-F238E27FC236}">
                  <a16:creationId xmlns:a16="http://schemas.microsoft.com/office/drawing/2014/main" id="{588E5D8D-4162-ADCB-D030-548DF4353245}"/>
                </a:ext>
              </a:extLst>
            </p:cNvPr>
            <p:cNvCxnSpPr>
              <a:stCxn id="10" idx="3"/>
              <a:endCxn id="1028" idx="0"/>
            </p:cNvCxnSpPr>
            <p:nvPr/>
          </p:nvCxnSpPr>
          <p:spPr>
            <a:xfrm>
              <a:off x="3140644" y="1983595"/>
              <a:ext cx="2339780" cy="1445406"/>
            </a:xfrm>
            <a:prstGeom prst="bentConnector2">
              <a:avLst/>
            </a:prstGeom>
            <a:noFill/>
            <a:ln w="38100" cap="flat">
              <a:solidFill>
                <a:srgbClr val="4F5650"/>
              </a:solidFill>
              <a:prstDash val="sysDot"/>
              <a:miter lim="800000"/>
              <a:headEnd type="none" w="med" len="med"/>
              <a:tailEnd type="triangle" w="med" len="med"/>
            </a:ln>
          </p:spPr>
        </p:cxnSp>
      </p:grpSp>
      <p:pic>
        <p:nvPicPr>
          <p:cNvPr id="17425" name="Picture 17424" descr="Diagram&#10;&#10;Description automatically generated with medium confidence">
            <a:extLst>
              <a:ext uri="{FF2B5EF4-FFF2-40B4-BE49-F238E27FC236}">
                <a16:creationId xmlns:a16="http://schemas.microsoft.com/office/drawing/2014/main" id="{58CFDAB7-5EA5-D235-0D7C-4419710F74E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spTree>
    <p:extLst>
      <p:ext uri="{BB962C8B-B14F-4D97-AF65-F5344CB8AC3E}">
        <p14:creationId xmlns:p14="http://schemas.microsoft.com/office/powerpoint/2010/main" val="13433843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419"/>
                                        </p:tgtEl>
                                      </p:cBhvr>
                                    </p:animEffect>
                                    <p:set>
                                      <p:cBhvr>
                                        <p:cTn id="7" dur="1" fill="hold">
                                          <p:stCondLst>
                                            <p:cond delay="499"/>
                                          </p:stCondLst>
                                        </p:cTn>
                                        <p:tgtEl>
                                          <p:spTgt spid="174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24"/>
                                        </p:tgtEl>
                                        <p:attrNameLst>
                                          <p:attrName>style.visibility</p:attrName>
                                        </p:attrNameLst>
                                      </p:cBhvr>
                                      <p:to>
                                        <p:strVal val="visible"/>
                                      </p:to>
                                    </p:set>
                                    <p:animEffect transition="in" filter="fade">
                                      <p:cBhvr>
                                        <p:cTn id="12" dur="500"/>
                                        <p:tgtEl>
                                          <p:spTgt spid="17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387;p32">
            <a:extLst>
              <a:ext uri="{FF2B5EF4-FFF2-40B4-BE49-F238E27FC236}">
                <a16:creationId xmlns:a16="http://schemas.microsoft.com/office/drawing/2014/main" id="{1E1F33B7-DC59-6069-9DF2-7AE5B74D1020}"/>
              </a:ext>
            </a:extLst>
          </p:cNvPr>
          <p:cNvSpPr txBox="1"/>
          <p:nvPr/>
        </p:nvSpPr>
        <p:spPr>
          <a:xfrm>
            <a:off x="3090891" y="1453929"/>
            <a:ext cx="2353061" cy="225703"/>
          </a:xfrm>
          <a:prstGeom prst="rect">
            <a:avLst/>
          </a:prstGeom>
          <a:noFill/>
          <a:ln>
            <a:noFill/>
          </a:ln>
        </p:spPr>
        <p:txBody>
          <a:bodyPr spcFirstLastPara="1" wrap="square" lIns="0" tIns="0" rIns="0" bIns="0" anchor="t" anchorCtr="0">
            <a:noAutofit/>
          </a:bodyPr>
          <a:lstStyle/>
          <a:p>
            <a:pPr algn="ctr"/>
            <a:r>
              <a:rPr lang="en-US" b="1" dirty="0">
                <a:solidFill>
                  <a:schemeClr val="lt1"/>
                </a:solidFill>
                <a:latin typeface="Lato" panose="020F0502020204030203" pitchFamily="34" charset="0"/>
                <a:ea typeface="Lato" panose="020F0502020204030203" pitchFamily="34" charset="0"/>
                <a:cs typeface="Lato" panose="020F0502020204030203" pitchFamily="34" charset="0"/>
                <a:sym typeface="Lato"/>
              </a:rPr>
              <a:t>Best Web Development</a:t>
            </a:r>
          </a:p>
        </p:txBody>
      </p:sp>
      <p:sp>
        <p:nvSpPr>
          <p:cNvPr id="49" name="Google Shape;402;p32">
            <a:extLst>
              <a:ext uri="{FF2B5EF4-FFF2-40B4-BE49-F238E27FC236}">
                <a16:creationId xmlns:a16="http://schemas.microsoft.com/office/drawing/2014/main" id="{CA859FA1-D13C-2965-3605-1DB217836D1B}"/>
              </a:ext>
            </a:extLst>
          </p:cNvPr>
          <p:cNvSpPr/>
          <p:nvPr/>
        </p:nvSpPr>
        <p:spPr>
          <a:xfrm>
            <a:off x="1986918" y="2142960"/>
            <a:ext cx="225179" cy="434075"/>
          </a:xfrm>
          <a:custGeom>
            <a:avLst/>
            <a:gdLst/>
            <a:ahLst/>
            <a:cxnLst/>
            <a:rect l="l" t="t" r="r" b="b"/>
            <a:pathLst>
              <a:path w="125" h="243" extrusionOk="0">
                <a:moveTo>
                  <a:pt x="0" y="21"/>
                </a:moveTo>
                <a:cubicBezTo>
                  <a:pt x="0" y="18"/>
                  <a:pt x="1" y="15"/>
                  <a:pt x="2" y="13"/>
                </a:cubicBezTo>
                <a:cubicBezTo>
                  <a:pt x="3" y="10"/>
                  <a:pt x="4" y="8"/>
                  <a:pt x="6" y="6"/>
                </a:cubicBezTo>
                <a:cubicBezTo>
                  <a:pt x="10" y="2"/>
                  <a:pt x="15" y="0"/>
                  <a:pt x="21" y="0"/>
                </a:cubicBezTo>
                <a:cubicBezTo>
                  <a:pt x="21" y="0"/>
                  <a:pt x="21" y="0"/>
                  <a:pt x="22" y="0"/>
                </a:cubicBezTo>
                <a:cubicBezTo>
                  <a:pt x="22" y="0"/>
                  <a:pt x="22" y="0"/>
                  <a:pt x="22" y="0"/>
                </a:cubicBezTo>
                <a:cubicBezTo>
                  <a:pt x="103" y="0"/>
                  <a:pt x="103" y="0"/>
                  <a:pt x="103" y="0"/>
                </a:cubicBezTo>
                <a:cubicBezTo>
                  <a:pt x="103" y="0"/>
                  <a:pt x="104" y="0"/>
                  <a:pt x="104" y="0"/>
                </a:cubicBezTo>
                <a:cubicBezTo>
                  <a:pt x="104" y="0"/>
                  <a:pt x="104" y="0"/>
                  <a:pt x="104" y="0"/>
                </a:cubicBezTo>
                <a:cubicBezTo>
                  <a:pt x="110" y="0"/>
                  <a:pt x="115" y="2"/>
                  <a:pt x="119" y="6"/>
                </a:cubicBezTo>
                <a:cubicBezTo>
                  <a:pt x="121" y="8"/>
                  <a:pt x="123" y="10"/>
                  <a:pt x="124" y="13"/>
                </a:cubicBezTo>
                <a:cubicBezTo>
                  <a:pt x="125" y="15"/>
                  <a:pt x="125" y="18"/>
                  <a:pt x="125" y="21"/>
                </a:cubicBezTo>
                <a:cubicBezTo>
                  <a:pt x="125" y="222"/>
                  <a:pt x="125" y="222"/>
                  <a:pt x="125" y="222"/>
                </a:cubicBezTo>
                <a:cubicBezTo>
                  <a:pt x="125" y="228"/>
                  <a:pt x="123" y="232"/>
                  <a:pt x="119" y="237"/>
                </a:cubicBezTo>
                <a:cubicBezTo>
                  <a:pt x="117" y="239"/>
                  <a:pt x="115" y="240"/>
                  <a:pt x="113" y="241"/>
                </a:cubicBezTo>
                <a:cubicBezTo>
                  <a:pt x="111" y="243"/>
                  <a:pt x="108" y="243"/>
                  <a:pt x="106" y="243"/>
                </a:cubicBezTo>
                <a:cubicBezTo>
                  <a:pt x="20" y="243"/>
                  <a:pt x="20" y="243"/>
                  <a:pt x="20" y="243"/>
                </a:cubicBezTo>
                <a:cubicBezTo>
                  <a:pt x="17" y="243"/>
                  <a:pt x="15" y="243"/>
                  <a:pt x="12" y="241"/>
                </a:cubicBezTo>
                <a:cubicBezTo>
                  <a:pt x="10" y="240"/>
                  <a:pt x="8" y="239"/>
                  <a:pt x="6" y="237"/>
                </a:cubicBezTo>
                <a:cubicBezTo>
                  <a:pt x="2" y="232"/>
                  <a:pt x="0" y="228"/>
                  <a:pt x="0" y="222"/>
                </a:cubicBezTo>
                <a:lnTo>
                  <a:pt x="0" y="21"/>
                </a:lnTo>
                <a:close/>
                <a:moveTo>
                  <a:pt x="11" y="201"/>
                </a:moveTo>
                <a:cubicBezTo>
                  <a:pt x="115" y="201"/>
                  <a:pt x="115" y="201"/>
                  <a:pt x="115" y="201"/>
                </a:cubicBezTo>
                <a:cubicBezTo>
                  <a:pt x="115" y="42"/>
                  <a:pt x="115" y="42"/>
                  <a:pt x="115" y="42"/>
                </a:cubicBezTo>
                <a:cubicBezTo>
                  <a:pt x="11" y="42"/>
                  <a:pt x="11" y="42"/>
                  <a:pt x="11" y="42"/>
                </a:cubicBezTo>
                <a:lnTo>
                  <a:pt x="11" y="201"/>
                </a:lnTo>
                <a:close/>
                <a:moveTo>
                  <a:pt x="54" y="214"/>
                </a:moveTo>
                <a:cubicBezTo>
                  <a:pt x="53" y="215"/>
                  <a:pt x="52" y="216"/>
                  <a:pt x="51" y="218"/>
                </a:cubicBezTo>
                <a:cubicBezTo>
                  <a:pt x="51" y="219"/>
                  <a:pt x="50" y="221"/>
                  <a:pt x="50" y="222"/>
                </a:cubicBezTo>
                <a:cubicBezTo>
                  <a:pt x="50" y="224"/>
                  <a:pt x="51" y="225"/>
                  <a:pt x="51" y="227"/>
                </a:cubicBezTo>
                <a:cubicBezTo>
                  <a:pt x="52" y="228"/>
                  <a:pt x="53" y="230"/>
                  <a:pt x="54" y="231"/>
                </a:cubicBezTo>
                <a:cubicBezTo>
                  <a:pt x="55" y="232"/>
                  <a:pt x="57" y="233"/>
                  <a:pt x="58" y="234"/>
                </a:cubicBezTo>
                <a:cubicBezTo>
                  <a:pt x="60" y="234"/>
                  <a:pt x="61" y="234"/>
                  <a:pt x="63" y="234"/>
                </a:cubicBezTo>
                <a:cubicBezTo>
                  <a:pt x="64" y="234"/>
                  <a:pt x="66" y="234"/>
                  <a:pt x="67" y="234"/>
                </a:cubicBezTo>
                <a:cubicBezTo>
                  <a:pt x="69" y="233"/>
                  <a:pt x="70" y="232"/>
                  <a:pt x="71" y="231"/>
                </a:cubicBezTo>
                <a:cubicBezTo>
                  <a:pt x="72" y="230"/>
                  <a:pt x="73" y="228"/>
                  <a:pt x="74" y="227"/>
                </a:cubicBezTo>
                <a:cubicBezTo>
                  <a:pt x="75" y="225"/>
                  <a:pt x="75" y="224"/>
                  <a:pt x="75" y="222"/>
                </a:cubicBezTo>
                <a:cubicBezTo>
                  <a:pt x="75" y="221"/>
                  <a:pt x="75" y="219"/>
                  <a:pt x="74" y="218"/>
                </a:cubicBezTo>
                <a:cubicBezTo>
                  <a:pt x="73" y="216"/>
                  <a:pt x="72" y="215"/>
                  <a:pt x="71" y="214"/>
                </a:cubicBezTo>
                <a:cubicBezTo>
                  <a:pt x="70" y="213"/>
                  <a:pt x="69" y="212"/>
                  <a:pt x="67" y="211"/>
                </a:cubicBezTo>
                <a:cubicBezTo>
                  <a:pt x="66" y="210"/>
                  <a:pt x="64" y="210"/>
                  <a:pt x="63" y="210"/>
                </a:cubicBezTo>
                <a:cubicBezTo>
                  <a:pt x="61" y="210"/>
                  <a:pt x="60" y="210"/>
                  <a:pt x="58" y="211"/>
                </a:cubicBezTo>
                <a:cubicBezTo>
                  <a:pt x="57" y="212"/>
                  <a:pt x="55" y="213"/>
                  <a:pt x="54" y="214"/>
                </a:cubicBezTo>
                <a:close/>
                <a:moveTo>
                  <a:pt x="51" y="21"/>
                </a:moveTo>
                <a:cubicBezTo>
                  <a:pt x="51" y="22"/>
                  <a:pt x="52" y="23"/>
                  <a:pt x="53" y="23"/>
                </a:cubicBezTo>
                <a:cubicBezTo>
                  <a:pt x="72" y="23"/>
                  <a:pt x="72" y="23"/>
                  <a:pt x="72" y="23"/>
                </a:cubicBezTo>
                <a:cubicBezTo>
                  <a:pt x="74" y="23"/>
                  <a:pt x="74" y="22"/>
                  <a:pt x="74" y="21"/>
                </a:cubicBezTo>
                <a:cubicBezTo>
                  <a:pt x="74" y="19"/>
                  <a:pt x="74" y="19"/>
                  <a:pt x="72" y="19"/>
                </a:cubicBezTo>
                <a:cubicBezTo>
                  <a:pt x="53" y="19"/>
                  <a:pt x="53" y="19"/>
                  <a:pt x="53" y="19"/>
                </a:cubicBezTo>
                <a:cubicBezTo>
                  <a:pt x="52" y="19"/>
                  <a:pt x="51" y="19"/>
                  <a:pt x="51" y="21"/>
                </a:cubicBezTo>
                <a:close/>
              </a:path>
            </a:pathLst>
          </a:custGeom>
          <a:solidFill>
            <a:schemeClr val="lt1"/>
          </a:solidFill>
          <a:ln>
            <a:noFill/>
          </a:ln>
        </p:spPr>
        <p:txBody>
          <a:bodyPr spcFirstLastPara="1" wrap="square" lIns="121900" tIns="60933" rIns="121900" bIns="60933" anchor="t" anchorCtr="0">
            <a:noAutofit/>
          </a:bodyPr>
          <a:lstStyle/>
          <a:p>
            <a:endParaRPr lang="en-GB" sz="240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50" name="Google Shape;403;p32">
            <a:extLst>
              <a:ext uri="{FF2B5EF4-FFF2-40B4-BE49-F238E27FC236}">
                <a16:creationId xmlns:a16="http://schemas.microsoft.com/office/drawing/2014/main" id="{571F807C-37A6-2BC4-CAB6-8390BB710612}"/>
              </a:ext>
            </a:extLst>
          </p:cNvPr>
          <p:cNvSpPr/>
          <p:nvPr/>
        </p:nvSpPr>
        <p:spPr>
          <a:xfrm>
            <a:off x="1504093" y="2193655"/>
            <a:ext cx="357395" cy="357395"/>
          </a:xfrm>
          <a:custGeom>
            <a:avLst/>
            <a:gdLst/>
            <a:ahLst/>
            <a:cxnLst/>
            <a:rect l="l" t="t" r="r" b="b"/>
            <a:pathLst>
              <a:path w="188" h="187" extrusionOk="0">
                <a:moveTo>
                  <a:pt x="0" y="8"/>
                </a:moveTo>
                <a:cubicBezTo>
                  <a:pt x="0" y="6"/>
                  <a:pt x="1" y="4"/>
                  <a:pt x="3" y="3"/>
                </a:cubicBezTo>
                <a:cubicBezTo>
                  <a:pt x="4" y="1"/>
                  <a:pt x="6" y="0"/>
                  <a:pt x="9" y="0"/>
                </a:cubicBezTo>
                <a:cubicBezTo>
                  <a:pt x="180" y="0"/>
                  <a:pt x="180" y="0"/>
                  <a:pt x="180" y="0"/>
                </a:cubicBezTo>
                <a:cubicBezTo>
                  <a:pt x="182" y="0"/>
                  <a:pt x="184" y="1"/>
                  <a:pt x="185" y="3"/>
                </a:cubicBezTo>
                <a:cubicBezTo>
                  <a:pt x="187" y="4"/>
                  <a:pt x="188" y="6"/>
                  <a:pt x="188" y="8"/>
                </a:cubicBezTo>
                <a:cubicBezTo>
                  <a:pt x="188" y="147"/>
                  <a:pt x="188" y="147"/>
                  <a:pt x="188" y="147"/>
                </a:cubicBezTo>
                <a:cubicBezTo>
                  <a:pt x="188" y="150"/>
                  <a:pt x="187" y="152"/>
                  <a:pt x="185" y="153"/>
                </a:cubicBezTo>
                <a:cubicBezTo>
                  <a:pt x="184" y="155"/>
                  <a:pt x="182" y="156"/>
                  <a:pt x="180" y="156"/>
                </a:cubicBezTo>
                <a:cubicBezTo>
                  <a:pt x="113" y="156"/>
                  <a:pt x="113" y="156"/>
                  <a:pt x="113" y="156"/>
                </a:cubicBezTo>
                <a:cubicBezTo>
                  <a:pt x="116" y="180"/>
                  <a:pt x="116" y="180"/>
                  <a:pt x="116" y="180"/>
                </a:cubicBezTo>
                <a:cubicBezTo>
                  <a:pt x="121" y="186"/>
                  <a:pt x="121" y="186"/>
                  <a:pt x="121" y="186"/>
                </a:cubicBezTo>
                <a:cubicBezTo>
                  <a:pt x="121" y="186"/>
                  <a:pt x="121" y="186"/>
                  <a:pt x="121" y="186"/>
                </a:cubicBezTo>
                <a:cubicBezTo>
                  <a:pt x="121" y="187"/>
                  <a:pt x="121" y="187"/>
                  <a:pt x="120" y="187"/>
                </a:cubicBezTo>
                <a:cubicBezTo>
                  <a:pt x="119" y="187"/>
                  <a:pt x="118" y="187"/>
                  <a:pt x="117" y="187"/>
                </a:cubicBezTo>
                <a:cubicBezTo>
                  <a:pt x="116" y="187"/>
                  <a:pt x="116" y="187"/>
                  <a:pt x="116" y="187"/>
                </a:cubicBezTo>
                <a:cubicBezTo>
                  <a:pt x="73" y="187"/>
                  <a:pt x="73" y="187"/>
                  <a:pt x="73" y="187"/>
                </a:cubicBezTo>
                <a:cubicBezTo>
                  <a:pt x="69" y="187"/>
                  <a:pt x="67" y="187"/>
                  <a:pt x="67" y="186"/>
                </a:cubicBezTo>
                <a:cubicBezTo>
                  <a:pt x="67" y="186"/>
                  <a:pt x="67" y="186"/>
                  <a:pt x="67" y="186"/>
                </a:cubicBezTo>
                <a:cubicBezTo>
                  <a:pt x="72" y="180"/>
                  <a:pt x="72" y="180"/>
                  <a:pt x="72" y="180"/>
                </a:cubicBezTo>
                <a:cubicBezTo>
                  <a:pt x="75" y="156"/>
                  <a:pt x="75" y="156"/>
                  <a:pt x="75" y="156"/>
                </a:cubicBezTo>
                <a:cubicBezTo>
                  <a:pt x="9" y="156"/>
                  <a:pt x="9" y="156"/>
                  <a:pt x="9" y="156"/>
                </a:cubicBezTo>
                <a:cubicBezTo>
                  <a:pt x="6" y="156"/>
                  <a:pt x="4" y="155"/>
                  <a:pt x="3" y="153"/>
                </a:cubicBezTo>
                <a:cubicBezTo>
                  <a:pt x="1" y="152"/>
                  <a:pt x="0" y="150"/>
                  <a:pt x="0" y="147"/>
                </a:cubicBezTo>
                <a:lnTo>
                  <a:pt x="0" y="8"/>
                </a:lnTo>
                <a:close/>
                <a:moveTo>
                  <a:pt x="11" y="117"/>
                </a:moveTo>
                <a:cubicBezTo>
                  <a:pt x="177" y="117"/>
                  <a:pt x="177" y="117"/>
                  <a:pt x="177" y="117"/>
                </a:cubicBezTo>
                <a:cubicBezTo>
                  <a:pt x="177" y="11"/>
                  <a:pt x="177" y="11"/>
                  <a:pt x="177" y="11"/>
                </a:cubicBezTo>
                <a:cubicBezTo>
                  <a:pt x="11" y="11"/>
                  <a:pt x="11" y="11"/>
                  <a:pt x="11" y="11"/>
                </a:cubicBezTo>
                <a:lnTo>
                  <a:pt x="11" y="117"/>
                </a:lnTo>
                <a:close/>
                <a:moveTo>
                  <a:pt x="90" y="130"/>
                </a:moveTo>
                <a:cubicBezTo>
                  <a:pt x="89" y="131"/>
                  <a:pt x="89" y="133"/>
                  <a:pt x="89" y="134"/>
                </a:cubicBezTo>
                <a:cubicBezTo>
                  <a:pt x="89" y="136"/>
                  <a:pt x="89" y="137"/>
                  <a:pt x="90" y="138"/>
                </a:cubicBezTo>
                <a:cubicBezTo>
                  <a:pt x="91" y="139"/>
                  <a:pt x="93" y="139"/>
                  <a:pt x="94" y="139"/>
                </a:cubicBezTo>
                <a:cubicBezTo>
                  <a:pt x="96" y="139"/>
                  <a:pt x="97" y="139"/>
                  <a:pt x="98" y="138"/>
                </a:cubicBezTo>
                <a:cubicBezTo>
                  <a:pt x="99" y="137"/>
                  <a:pt x="99" y="136"/>
                  <a:pt x="99" y="134"/>
                </a:cubicBezTo>
                <a:cubicBezTo>
                  <a:pt x="99" y="133"/>
                  <a:pt x="99" y="131"/>
                  <a:pt x="98" y="130"/>
                </a:cubicBezTo>
                <a:cubicBezTo>
                  <a:pt x="97" y="129"/>
                  <a:pt x="96" y="129"/>
                  <a:pt x="94" y="129"/>
                </a:cubicBezTo>
                <a:cubicBezTo>
                  <a:pt x="93" y="129"/>
                  <a:pt x="91" y="129"/>
                  <a:pt x="90" y="130"/>
                </a:cubicBezTo>
                <a:close/>
              </a:path>
            </a:pathLst>
          </a:custGeom>
          <a:solidFill>
            <a:schemeClr val="lt1"/>
          </a:solidFill>
          <a:ln>
            <a:noFill/>
          </a:ln>
        </p:spPr>
        <p:txBody>
          <a:bodyPr spcFirstLastPara="1" wrap="square" lIns="121900" tIns="60933" rIns="121900" bIns="60933" anchor="t" anchorCtr="0">
            <a:noAutofit/>
          </a:bodyPr>
          <a:lstStyle/>
          <a:p>
            <a:endParaRPr lang="en-GB" sz="240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52" name="Google Shape;405;p32">
            <a:extLst>
              <a:ext uri="{FF2B5EF4-FFF2-40B4-BE49-F238E27FC236}">
                <a16:creationId xmlns:a16="http://schemas.microsoft.com/office/drawing/2014/main" id="{8253CDAA-C410-1D4F-81B0-7A672693CCE9}"/>
              </a:ext>
            </a:extLst>
          </p:cNvPr>
          <p:cNvSpPr/>
          <p:nvPr/>
        </p:nvSpPr>
        <p:spPr>
          <a:xfrm>
            <a:off x="6206166" y="2363641"/>
            <a:ext cx="337861" cy="337859"/>
          </a:xfrm>
          <a:custGeom>
            <a:avLst/>
            <a:gdLst/>
            <a:ahLst/>
            <a:cxnLst/>
            <a:rect l="l" t="t" r="r" b="b"/>
            <a:pathLst>
              <a:path w="1952" h="1945" extrusionOk="0">
                <a:moveTo>
                  <a:pt x="1891" y="1636"/>
                </a:moveTo>
                <a:cubicBezTo>
                  <a:pt x="1428" y="1174"/>
                  <a:pt x="1428" y="1174"/>
                  <a:pt x="1428" y="1174"/>
                </a:cubicBezTo>
                <a:cubicBezTo>
                  <a:pt x="1498" y="1059"/>
                  <a:pt x="1538" y="925"/>
                  <a:pt x="1538" y="781"/>
                </a:cubicBezTo>
                <a:cubicBezTo>
                  <a:pt x="1538" y="362"/>
                  <a:pt x="1175" y="0"/>
                  <a:pt x="757" y="0"/>
                </a:cubicBezTo>
                <a:cubicBezTo>
                  <a:pt x="339" y="0"/>
                  <a:pt x="0" y="339"/>
                  <a:pt x="0" y="757"/>
                </a:cubicBezTo>
                <a:cubicBezTo>
                  <a:pt x="0" y="1175"/>
                  <a:pt x="362" y="1538"/>
                  <a:pt x="781" y="1538"/>
                </a:cubicBezTo>
                <a:cubicBezTo>
                  <a:pt x="920" y="1538"/>
                  <a:pt x="1050" y="1500"/>
                  <a:pt x="1162" y="1435"/>
                </a:cubicBezTo>
                <a:cubicBezTo>
                  <a:pt x="1627" y="1900"/>
                  <a:pt x="1627" y="1900"/>
                  <a:pt x="1627" y="1900"/>
                </a:cubicBezTo>
                <a:cubicBezTo>
                  <a:pt x="1672" y="1945"/>
                  <a:pt x="1746" y="1945"/>
                  <a:pt x="1792" y="1900"/>
                </a:cubicBezTo>
                <a:cubicBezTo>
                  <a:pt x="1907" y="1784"/>
                  <a:pt x="1907" y="1784"/>
                  <a:pt x="1907" y="1784"/>
                </a:cubicBezTo>
                <a:cubicBezTo>
                  <a:pt x="1952" y="1739"/>
                  <a:pt x="1936" y="1682"/>
                  <a:pt x="1891" y="1636"/>
                </a:cubicBezTo>
                <a:close/>
                <a:moveTo>
                  <a:pt x="233" y="757"/>
                </a:moveTo>
                <a:cubicBezTo>
                  <a:pt x="233" y="468"/>
                  <a:pt x="468" y="233"/>
                  <a:pt x="757" y="233"/>
                </a:cubicBezTo>
                <a:cubicBezTo>
                  <a:pt x="1047" y="233"/>
                  <a:pt x="1305" y="491"/>
                  <a:pt x="1305" y="781"/>
                </a:cubicBezTo>
                <a:cubicBezTo>
                  <a:pt x="1305" y="1070"/>
                  <a:pt x="1070" y="1305"/>
                  <a:pt x="781" y="1305"/>
                </a:cubicBezTo>
                <a:cubicBezTo>
                  <a:pt x="491" y="1305"/>
                  <a:pt x="233" y="1047"/>
                  <a:pt x="233" y="757"/>
                </a:cubicBezTo>
                <a:close/>
              </a:path>
            </a:pathLst>
          </a:custGeom>
          <a:solidFill>
            <a:schemeClr val="lt1"/>
          </a:solidFill>
          <a:ln>
            <a:noFill/>
          </a:ln>
        </p:spPr>
        <p:txBody>
          <a:bodyPr spcFirstLastPara="1" wrap="square" lIns="121900" tIns="60933" rIns="121900" bIns="60933" anchor="t" anchorCtr="0">
            <a:noAutofit/>
          </a:bodyPr>
          <a:lstStyle/>
          <a:p>
            <a:endParaRPr lang="en-GB" sz="240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53" name="Google Shape;406;p32">
            <a:extLst>
              <a:ext uri="{FF2B5EF4-FFF2-40B4-BE49-F238E27FC236}">
                <a16:creationId xmlns:a16="http://schemas.microsoft.com/office/drawing/2014/main" id="{4A4E87BB-F1B8-9E5C-9600-1A27729E9EAC}"/>
              </a:ext>
            </a:extLst>
          </p:cNvPr>
          <p:cNvSpPr/>
          <p:nvPr/>
        </p:nvSpPr>
        <p:spPr>
          <a:xfrm>
            <a:off x="9995343" y="2348688"/>
            <a:ext cx="367765" cy="367765"/>
          </a:xfrm>
          <a:custGeom>
            <a:avLst/>
            <a:gdLst/>
            <a:ahLst/>
            <a:cxnLst/>
            <a:rect l="l" t="t" r="r" b="b"/>
            <a:pathLst>
              <a:path w="2203" h="2204" extrusionOk="0">
                <a:moveTo>
                  <a:pt x="1591" y="1959"/>
                </a:moveTo>
                <a:cubicBezTo>
                  <a:pt x="1591" y="2094"/>
                  <a:pt x="1701" y="2204"/>
                  <a:pt x="1836" y="2204"/>
                </a:cubicBezTo>
                <a:cubicBezTo>
                  <a:pt x="1971" y="2204"/>
                  <a:pt x="2081" y="2094"/>
                  <a:pt x="2081" y="1959"/>
                </a:cubicBezTo>
                <a:cubicBezTo>
                  <a:pt x="2081" y="1823"/>
                  <a:pt x="1971" y="1714"/>
                  <a:pt x="1836" y="1714"/>
                </a:cubicBezTo>
                <a:cubicBezTo>
                  <a:pt x="1701" y="1714"/>
                  <a:pt x="1591" y="1823"/>
                  <a:pt x="1591" y="1959"/>
                </a:cubicBezTo>
                <a:close/>
                <a:moveTo>
                  <a:pt x="367" y="1959"/>
                </a:moveTo>
                <a:cubicBezTo>
                  <a:pt x="367" y="2094"/>
                  <a:pt x="477" y="2204"/>
                  <a:pt x="612" y="2204"/>
                </a:cubicBezTo>
                <a:cubicBezTo>
                  <a:pt x="747" y="2204"/>
                  <a:pt x="857" y="2094"/>
                  <a:pt x="857" y="1959"/>
                </a:cubicBezTo>
                <a:cubicBezTo>
                  <a:pt x="857" y="1823"/>
                  <a:pt x="747" y="1714"/>
                  <a:pt x="612" y="1714"/>
                </a:cubicBezTo>
                <a:cubicBezTo>
                  <a:pt x="477" y="1714"/>
                  <a:pt x="367" y="1823"/>
                  <a:pt x="367" y="1959"/>
                </a:cubicBezTo>
                <a:close/>
                <a:moveTo>
                  <a:pt x="801" y="1368"/>
                </a:moveTo>
                <a:cubicBezTo>
                  <a:pt x="2156" y="981"/>
                  <a:pt x="2156" y="981"/>
                  <a:pt x="2156" y="981"/>
                </a:cubicBezTo>
                <a:cubicBezTo>
                  <a:pt x="2182" y="973"/>
                  <a:pt x="2203" y="945"/>
                  <a:pt x="2203" y="918"/>
                </a:cubicBezTo>
                <a:cubicBezTo>
                  <a:pt x="2203" y="245"/>
                  <a:pt x="2203" y="245"/>
                  <a:pt x="2203" y="245"/>
                </a:cubicBezTo>
                <a:cubicBezTo>
                  <a:pt x="490" y="245"/>
                  <a:pt x="490" y="245"/>
                  <a:pt x="490" y="245"/>
                </a:cubicBezTo>
                <a:cubicBezTo>
                  <a:pt x="490" y="49"/>
                  <a:pt x="490" y="49"/>
                  <a:pt x="490" y="49"/>
                </a:cubicBezTo>
                <a:cubicBezTo>
                  <a:pt x="490" y="22"/>
                  <a:pt x="467" y="0"/>
                  <a:pt x="441" y="0"/>
                </a:cubicBezTo>
                <a:cubicBezTo>
                  <a:pt x="49" y="0"/>
                  <a:pt x="49" y="0"/>
                  <a:pt x="49" y="0"/>
                </a:cubicBezTo>
                <a:cubicBezTo>
                  <a:pt x="22" y="0"/>
                  <a:pt x="0" y="22"/>
                  <a:pt x="0" y="49"/>
                </a:cubicBezTo>
                <a:cubicBezTo>
                  <a:pt x="0" y="245"/>
                  <a:pt x="0" y="245"/>
                  <a:pt x="0" y="245"/>
                </a:cubicBezTo>
                <a:cubicBezTo>
                  <a:pt x="245" y="245"/>
                  <a:pt x="245" y="245"/>
                  <a:pt x="245" y="245"/>
                </a:cubicBezTo>
                <a:cubicBezTo>
                  <a:pt x="479" y="1342"/>
                  <a:pt x="479" y="1342"/>
                  <a:pt x="479" y="1342"/>
                </a:cubicBezTo>
                <a:cubicBezTo>
                  <a:pt x="490" y="1457"/>
                  <a:pt x="490" y="1457"/>
                  <a:pt x="490" y="1457"/>
                </a:cubicBezTo>
                <a:cubicBezTo>
                  <a:pt x="490" y="1659"/>
                  <a:pt x="490" y="1659"/>
                  <a:pt x="490" y="1659"/>
                </a:cubicBezTo>
                <a:cubicBezTo>
                  <a:pt x="490" y="1686"/>
                  <a:pt x="512" y="1708"/>
                  <a:pt x="539" y="1708"/>
                </a:cubicBezTo>
                <a:cubicBezTo>
                  <a:pt x="2154" y="1708"/>
                  <a:pt x="2154" y="1708"/>
                  <a:pt x="2154" y="1708"/>
                </a:cubicBezTo>
                <a:cubicBezTo>
                  <a:pt x="2181" y="1708"/>
                  <a:pt x="2203" y="1685"/>
                  <a:pt x="2203" y="1659"/>
                </a:cubicBezTo>
                <a:cubicBezTo>
                  <a:pt x="2203" y="1469"/>
                  <a:pt x="2203" y="1469"/>
                  <a:pt x="2203" y="1469"/>
                </a:cubicBezTo>
                <a:cubicBezTo>
                  <a:pt x="826" y="1469"/>
                  <a:pt x="826" y="1469"/>
                  <a:pt x="826" y="1469"/>
                </a:cubicBezTo>
                <a:cubicBezTo>
                  <a:pt x="686" y="1469"/>
                  <a:pt x="683" y="1402"/>
                  <a:pt x="801" y="1368"/>
                </a:cubicBezTo>
                <a:close/>
              </a:path>
            </a:pathLst>
          </a:custGeom>
          <a:solidFill>
            <a:schemeClr val="lt1"/>
          </a:solidFill>
          <a:ln>
            <a:noFill/>
          </a:ln>
        </p:spPr>
        <p:txBody>
          <a:bodyPr spcFirstLastPara="1" wrap="square" lIns="121900" tIns="60933" rIns="121900" bIns="60933" anchor="t" anchorCtr="0">
            <a:noAutofit/>
          </a:bodyPr>
          <a:lstStyle/>
          <a:p>
            <a:endParaRPr lang="en-GB" sz="240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grpSp>
        <p:nvGrpSpPr>
          <p:cNvPr id="13" name="Group 12">
            <a:extLst>
              <a:ext uri="{FF2B5EF4-FFF2-40B4-BE49-F238E27FC236}">
                <a16:creationId xmlns:a16="http://schemas.microsoft.com/office/drawing/2014/main" id="{5F0898E7-6CFD-3D26-A10D-A1B92CC27ED3}"/>
              </a:ext>
            </a:extLst>
          </p:cNvPr>
          <p:cNvGrpSpPr/>
          <p:nvPr/>
        </p:nvGrpSpPr>
        <p:grpSpPr>
          <a:xfrm>
            <a:off x="1171014" y="1143561"/>
            <a:ext cx="2816055" cy="2303639"/>
            <a:chOff x="264416" y="331599"/>
            <a:chExt cx="7742868" cy="5344516"/>
          </a:xfrm>
        </p:grpSpPr>
        <p:sp>
          <p:nvSpPr>
            <p:cNvPr id="40" name="Google Shape;393;p32">
              <a:extLst>
                <a:ext uri="{FF2B5EF4-FFF2-40B4-BE49-F238E27FC236}">
                  <a16:creationId xmlns:a16="http://schemas.microsoft.com/office/drawing/2014/main" id="{F50DDAEE-B6EC-FFB8-EF4E-AF8B3E9B82C6}"/>
                </a:ext>
              </a:extLst>
            </p:cNvPr>
            <p:cNvSpPr txBox="1"/>
            <p:nvPr/>
          </p:nvSpPr>
          <p:spPr>
            <a:xfrm>
              <a:off x="264416" y="3504208"/>
              <a:ext cx="2158050" cy="473739"/>
            </a:xfrm>
            <a:prstGeom prst="rect">
              <a:avLst/>
            </a:prstGeom>
            <a:noFill/>
            <a:ln>
              <a:noFill/>
            </a:ln>
          </p:spPr>
          <p:txBody>
            <a:bodyPr spcFirstLastPara="1" wrap="square" lIns="0" tIns="0" rIns="0" bIns="0" anchor="t" anchorCtr="0">
              <a:noAutofit/>
            </a:bodyPr>
            <a:lstStyle/>
            <a:p>
              <a:pPr algn="ctr">
                <a:lnSpc>
                  <a:spcPct val="140000"/>
                </a:lnSpc>
              </a:pPr>
              <a:r>
                <a:rPr lang="en-US" sz="800" b="1" dirty="0">
                  <a:solidFill>
                    <a:srgbClr val="138BC1"/>
                  </a:solidFill>
                  <a:latin typeface="Lato" panose="020F0502020204030203" pitchFamily="34" charset="0"/>
                  <a:ea typeface="Lato" panose="020F0502020204030203" pitchFamily="34" charset="0"/>
                  <a:cs typeface="Lato" panose="020F0502020204030203" pitchFamily="34" charset="0"/>
                  <a:sym typeface="Lato"/>
                </a:rPr>
                <a:t>ENVIRONMENT</a:t>
              </a:r>
            </a:p>
          </p:txBody>
        </p:sp>
        <p:sp>
          <p:nvSpPr>
            <p:cNvPr id="42" name="Google Shape;395;p32">
              <a:extLst>
                <a:ext uri="{FF2B5EF4-FFF2-40B4-BE49-F238E27FC236}">
                  <a16:creationId xmlns:a16="http://schemas.microsoft.com/office/drawing/2014/main" id="{AE698E46-54A7-EC80-6050-ADE161B33F46}"/>
                </a:ext>
              </a:extLst>
            </p:cNvPr>
            <p:cNvSpPr txBox="1"/>
            <p:nvPr/>
          </p:nvSpPr>
          <p:spPr>
            <a:xfrm>
              <a:off x="1625365" y="5474938"/>
              <a:ext cx="1160336" cy="201177"/>
            </a:xfrm>
            <a:prstGeom prst="rect">
              <a:avLst/>
            </a:prstGeom>
            <a:noFill/>
            <a:ln>
              <a:noFill/>
            </a:ln>
          </p:spPr>
          <p:txBody>
            <a:bodyPr spcFirstLastPara="1" wrap="square" lIns="0" tIns="0" rIns="0" bIns="0" anchor="t" anchorCtr="0">
              <a:noAutofit/>
            </a:bodyPr>
            <a:lstStyle/>
            <a:p>
              <a:pPr algn="ctr">
                <a:lnSpc>
                  <a:spcPct val="140000"/>
                </a:lnSpc>
              </a:pPr>
              <a:r>
                <a:rPr lang="en-US" sz="800" b="1" dirty="0">
                  <a:solidFill>
                    <a:srgbClr val="138BC1"/>
                  </a:solidFill>
                  <a:latin typeface="Lato" panose="020F0502020204030203" pitchFamily="34" charset="0"/>
                  <a:ea typeface="Lato" panose="020F0502020204030203" pitchFamily="34" charset="0"/>
                  <a:cs typeface="Lato" panose="020F0502020204030203" pitchFamily="34" charset="0"/>
                  <a:sym typeface="Lato"/>
                </a:rPr>
                <a:t>DELAY</a:t>
              </a:r>
            </a:p>
          </p:txBody>
        </p:sp>
        <p:sp>
          <p:nvSpPr>
            <p:cNvPr id="44" name="Google Shape;397;p32">
              <a:extLst>
                <a:ext uri="{FF2B5EF4-FFF2-40B4-BE49-F238E27FC236}">
                  <a16:creationId xmlns:a16="http://schemas.microsoft.com/office/drawing/2014/main" id="{09827891-05ED-49CB-1854-572711135DA1}"/>
                </a:ext>
              </a:extLst>
            </p:cNvPr>
            <p:cNvSpPr txBox="1"/>
            <p:nvPr/>
          </p:nvSpPr>
          <p:spPr>
            <a:xfrm>
              <a:off x="3378884" y="1369183"/>
              <a:ext cx="1771400" cy="215956"/>
            </a:xfrm>
            <a:prstGeom prst="rect">
              <a:avLst/>
            </a:prstGeom>
            <a:noFill/>
            <a:ln>
              <a:noFill/>
            </a:ln>
          </p:spPr>
          <p:txBody>
            <a:bodyPr spcFirstLastPara="1" wrap="square" lIns="0" tIns="0" rIns="0" bIns="0" anchor="t" anchorCtr="0">
              <a:noAutofit/>
            </a:bodyPr>
            <a:lstStyle/>
            <a:p>
              <a:pPr algn="ctr">
                <a:lnSpc>
                  <a:spcPct val="140000"/>
                </a:lnSpc>
              </a:pPr>
              <a:r>
                <a:rPr lang="en-US" sz="800" b="1" dirty="0">
                  <a:solidFill>
                    <a:srgbClr val="138BC1"/>
                  </a:solidFill>
                  <a:latin typeface="Lato" panose="020F0502020204030203" pitchFamily="34" charset="0"/>
                  <a:ea typeface="Lato" panose="020F0502020204030203" pitchFamily="34" charset="0"/>
                  <a:cs typeface="Lato" panose="020F0502020204030203" pitchFamily="34" charset="0"/>
                  <a:sym typeface="Lato"/>
                </a:rPr>
                <a:t>COST</a:t>
              </a:r>
              <a:endParaRPr lang="en-US" sz="600" b="1" dirty="0">
                <a:solidFill>
                  <a:srgbClr val="138BC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46" name="Google Shape;399;p32">
              <a:extLst>
                <a:ext uri="{FF2B5EF4-FFF2-40B4-BE49-F238E27FC236}">
                  <a16:creationId xmlns:a16="http://schemas.microsoft.com/office/drawing/2014/main" id="{86EAD149-EC68-BD6A-837F-B0991A9731D2}"/>
                </a:ext>
              </a:extLst>
            </p:cNvPr>
            <p:cNvSpPr txBox="1"/>
            <p:nvPr/>
          </p:nvSpPr>
          <p:spPr>
            <a:xfrm>
              <a:off x="6012686" y="3603804"/>
              <a:ext cx="1994598" cy="274545"/>
            </a:xfrm>
            <a:prstGeom prst="rect">
              <a:avLst/>
            </a:prstGeom>
            <a:noFill/>
            <a:ln>
              <a:noFill/>
            </a:ln>
          </p:spPr>
          <p:txBody>
            <a:bodyPr spcFirstLastPara="1" wrap="square" lIns="0" tIns="0" rIns="0" bIns="0" anchor="t" anchorCtr="0">
              <a:noAutofit/>
            </a:bodyPr>
            <a:lstStyle/>
            <a:p>
              <a:pPr algn="ctr">
                <a:lnSpc>
                  <a:spcPct val="140000"/>
                </a:lnSpc>
              </a:pPr>
              <a:r>
                <a:rPr lang="en-US" sz="800" b="1" dirty="0">
                  <a:solidFill>
                    <a:srgbClr val="138BC1"/>
                  </a:solidFill>
                  <a:latin typeface="Lato" panose="020F0502020204030203" pitchFamily="34" charset="0"/>
                  <a:ea typeface="Lato" panose="020F0502020204030203" pitchFamily="34" charset="0"/>
                  <a:cs typeface="Lato" panose="020F0502020204030203" pitchFamily="34" charset="0"/>
                  <a:sym typeface="Lato"/>
                </a:rPr>
                <a:t>SAFETY</a:t>
              </a:r>
              <a:endParaRPr lang="en-US" sz="600" b="1" dirty="0">
                <a:solidFill>
                  <a:srgbClr val="138BC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48" name="Google Shape;401;p32">
              <a:extLst>
                <a:ext uri="{FF2B5EF4-FFF2-40B4-BE49-F238E27FC236}">
                  <a16:creationId xmlns:a16="http://schemas.microsoft.com/office/drawing/2014/main" id="{98A65C41-A64F-9FAC-C918-CF4E2ACD4C04}"/>
                </a:ext>
              </a:extLst>
            </p:cNvPr>
            <p:cNvSpPr txBox="1"/>
            <p:nvPr/>
          </p:nvSpPr>
          <p:spPr>
            <a:xfrm>
              <a:off x="5320466" y="5460159"/>
              <a:ext cx="1771400" cy="215956"/>
            </a:xfrm>
            <a:prstGeom prst="rect">
              <a:avLst/>
            </a:prstGeom>
            <a:noFill/>
            <a:ln>
              <a:noFill/>
            </a:ln>
          </p:spPr>
          <p:txBody>
            <a:bodyPr spcFirstLastPara="1" wrap="square" lIns="0" tIns="0" rIns="0" bIns="0" anchor="t" anchorCtr="0">
              <a:noAutofit/>
            </a:bodyPr>
            <a:lstStyle/>
            <a:p>
              <a:pPr algn="ctr">
                <a:lnSpc>
                  <a:spcPct val="140000"/>
                </a:lnSpc>
              </a:pPr>
              <a:r>
                <a:rPr lang="en-US" sz="800" b="1" dirty="0">
                  <a:solidFill>
                    <a:srgbClr val="138BC1"/>
                  </a:solidFill>
                  <a:latin typeface="Lato" panose="020F0502020204030203" pitchFamily="34" charset="0"/>
                  <a:ea typeface="Lato" panose="020F0502020204030203" pitchFamily="34" charset="0"/>
                  <a:cs typeface="Lato" panose="020F0502020204030203" pitchFamily="34" charset="0"/>
                  <a:sym typeface="Lato"/>
                </a:rPr>
                <a:t>DESIGN</a:t>
              </a:r>
              <a:endParaRPr lang="en-US" sz="600" b="1" dirty="0">
                <a:solidFill>
                  <a:srgbClr val="138BC1"/>
                </a:solidFill>
                <a:latin typeface="Lato" panose="020F0502020204030203" pitchFamily="34" charset="0"/>
                <a:ea typeface="Lato" panose="020F0502020204030203" pitchFamily="34" charset="0"/>
                <a:cs typeface="Lato" panose="020F0502020204030203" pitchFamily="34" charset="0"/>
                <a:sym typeface="Lato"/>
              </a:endParaRPr>
            </a:p>
          </p:txBody>
        </p:sp>
        <p:pic>
          <p:nvPicPr>
            <p:cNvPr id="57" name="Graphic 56" descr="Daily calendar with solid fill">
              <a:extLst>
                <a:ext uri="{FF2B5EF4-FFF2-40B4-BE49-F238E27FC236}">
                  <a16:creationId xmlns:a16="http://schemas.microsoft.com/office/drawing/2014/main" id="{ECA10072-9AEB-4EEC-ABF6-E4BC807D9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4533" y="4349678"/>
              <a:ext cx="1242000" cy="1242000"/>
            </a:xfrm>
            <a:prstGeom prst="rect">
              <a:avLst/>
            </a:prstGeom>
          </p:spPr>
        </p:pic>
        <p:pic>
          <p:nvPicPr>
            <p:cNvPr id="59" name="Graphic 58" descr="Money with solid fill">
              <a:extLst>
                <a:ext uri="{FF2B5EF4-FFF2-40B4-BE49-F238E27FC236}">
                  <a16:creationId xmlns:a16="http://schemas.microsoft.com/office/drawing/2014/main" id="{E169FCB2-B677-799F-DA9D-15B95D73B5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4557" y="331599"/>
              <a:ext cx="1240055" cy="1240055"/>
            </a:xfrm>
            <a:prstGeom prst="rect">
              <a:avLst/>
            </a:prstGeom>
          </p:spPr>
        </p:pic>
        <p:pic>
          <p:nvPicPr>
            <p:cNvPr id="5" name="Graphic 4" descr="Sustainability with solid fill">
              <a:extLst>
                <a:ext uri="{FF2B5EF4-FFF2-40B4-BE49-F238E27FC236}">
                  <a16:creationId xmlns:a16="http://schemas.microsoft.com/office/drawing/2014/main" id="{234890C3-51BC-EF49-A8DE-F98CB24E2A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010" y="2262208"/>
              <a:ext cx="1242000" cy="1242000"/>
            </a:xfrm>
            <a:prstGeom prst="rect">
              <a:avLst/>
            </a:prstGeom>
          </p:spPr>
        </p:pic>
        <p:pic>
          <p:nvPicPr>
            <p:cNvPr id="7" name="Graphic 6" descr="Illustrator with solid fill">
              <a:extLst>
                <a:ext uri="{FF2B5EF4-FFF2-40B4-BE49-F238E27FC236}">
                  <a16:creationId xmlns:a16="http://schemas.microsoft.com/office/drawing/2014/main" id="{5086B33C-46CB-BE02-D8D6-100C2F8D42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14353" y="4349678"/>
              <a:ext cx="1242000" cy="1242000"/>
            </a:xfrm>
            <a:prstGeom prst="rect">
              <a:avLst/>
            </a:prstGeom>
          </p:spPr>
        </p:pic>
        <p:pic>
          <p:nvPicPr>
            <p:cNvPr id="9" name="Graphic 8" descr="Construction worker female with solid fill">
              <a:extLst>
                <a:ext uri="{FF2B5EF4-FFF2-40B4-BE49-F238E27FC236}">
                  <a16:creationId xmlns:a16="http://schemas.microsoft.com/office/drawing/2014/main" id="{5F6870C7-1B0C-328D-7656-0CDB08A36A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8985" y="2348688"/>
              <a:ext cx="1242000" cy="1242000"/>
            </a:xfrm>
            <a:prstGeom prst="rect">
              <a:avLst/>
            </a:prstGeom>
          </p:spPr>
        </p:pic>
        <p:sp>
          <p:nvSpPr>
            <p:cNvPr id="10" name="Star: 5 Points 9">
              <a:extLst>
                <a:ext uri="{FF2B5EF4-FFF2-40B4-BE49-F238E27FC236}">
                  <a16:creationId xmlns:a16="http://schemas.microsoft.com/office/drawing/2014/main" id="{1DF1C9E7-0F45-3A25-772D-F8CA6D164555}"/>
                </a:ext>
              </a:extLst>
            </p:cNvPr>
            <p:cNvSpPr/>
            <p:nvPr/>
          </p:nvSpPr>
          <p:spPr>
            <a:xfrm>
              <a:off x="2305323" y="1949356"/>
              <a:ext cx="3830240" cy="3255858"/>
            </a:xfrm>
            <a:prstGeom prst="star5">
              <a:avLst/>
            </a:prstGeom>
            <a:noFill/>
            <a:ln w="38100">
              <a:solidFill>
                <a:srgbClr val="138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grpSp>
      <p:pic>
        <p:nvPicPr>
          <p:cNvPr id="3" name="Picture 2" descr="BMT - Maritime London">
            <a:extLst>
              <a:ext uri="{FF2B5EF4-FFF2-40B4-BE49-F238E27FC236}">
                <a16:creationId xmlns:a16="http://schemas.microsoft.com/office/drawing/2014/main" id="{B47D8D95-CD37-282A-8559-506ACE3408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 company name&#10;&#10;Description automatically generated">
            <a:extLst>
              <a:ext uri="{FF2B5EF4-FFF2-40B4-BE49-F238E27FC236}">
                <a16:creationId xmlns:a16="http://schemas.microsoft.com/office/drawing/2014/main" id="{DFEDC15C-2B86-42B2-04DA-C1B077713F3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pic>
        <p:nvPicPr>
          <p:cNvPr id="12" name="Picture 11" descr="Text, whiteboard&#10;&#10;Description automatically generated">
            <a:extLst>
              <a:ext uri="{FF2B5EF4-FFF2-40B4-BE49-F238E27FC236}">
                <a16:creationId xmlns:a16="http://schemas.microsoft.com/office/drawing/2014/main" id="{14AC87BD-D6BE-DBA9-547B-799BE49C8A7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741" y="1078283"/>
            <a:ext cx="3933500" cy="2650930"/>
          </a:xfrm>
          <a:prstGeom prst="rect">
            <a:avLst/>
          </a:prstGeom>
        </p:spPr>
      </p:pic>
      <p:cxnSp>
        <p:nvCxnSpPr>
          <p:cNvPr id="4" name="Straight Arrow Connector 3">
            <a:extLst>
              <a:ext uri="{FF2B5EF4-FFF2-40B4-BE49-F238E27FC236}">
                <a16:creationId xmlns:a16="http://schemas.microsoft.com/office/drawing/2014/main" id="{5515B0BB-8992-E0DB-8B32-E004EF56235E}"/>
              </a:ext>
            </a:extLst>
          </p:cNvPr>
          <p:cNvCxnSpPr/>
          <p:nvPr/>
        </p:nvCxnSpPr>
        <p:spPr>
          <a:xfrm flipV="1">
            <a:off x="847595" y="1078283"/>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541573" y="445294"/>
            <a:ext cx="3465348" cy="793207"/>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DATA INPUTS</a:t>
            </a:r>
            <a:endParaRPr lang="en-US" sz="36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5" descr="Diagram&#10;&#10;Description automatically generated with medium confidence">
            <a:extLst>
              <a:ext uri="{FF2B5EF4-FFF2-40B4-BE49-F238E27FC236}">
                <a16:creationId xmlns:a16="http://schemas.microsoft.com/office/drawing/2014/main" id="{1DAB7413-FB44-74D2-5F5B-F8031FA0252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graphicFrame>
        <p:nvGraphicFramePr>
          <p:cNvPr id="14" name="Table 13">
            <a:extLst>
              <a:ext uri="{FF2B5EF4-FFF2-40B4-BE49-F238E27FC236}">
                <a16:creationId xmlns:a16="http://schemas.microsoft.com/office/drawing/2014/main" id="{5B650596-ABC7-A960-E510-B5FC5D2380CC}"/>
              </a:ext>
            </a:extLst>
          </p:cNvPr>
          <p:cNvGraphicFramePr>
            <a:graphicFrameLocks noGrp="1"/>
          </p:cNvGraphicFramePr>
          <p:nvPr>
            <p:extLst>
              <p:ext uri="{D42A27DB-BD31-4B8C-83A1-F6EECF244321}">
                <p14:modId xmlns:p14="http://schemas.microsoft.com/office/powerpoint/2010/main" val="1749344353"/>
              </p:ext>
            </p:extLst>
          </p:nvPr>
        </p:nvGraphicFramePr>
        <p:xfrm>
          <a:off x="264920" y="3750537"/>
          <a:ext cx="4861858" cy="2199405"/>
        </p:xfrm>
        <a:graphic>
          <a:graphicData uri="http://schemas.openxmlformats.org/drawingml/2006/table">
            <a:tbl>
              <a:tblPr firstRow="1" bandRow="1">
                <a:tableStyleId>{93296810-A885-4BE3-A3E7-6D5BEEA58F35}</a:tableStyleId>
              </a:tblPr>
              <a:tblGrid>
                <a:gridCol w="4861858">
                  <a:extLst>
                    <a:ext uri="{9D8B030D-6E8A-4147-A177-3AD203B41FA5}">
                      <a16:colId xmlns:a16="http://schemas.microsoft.com/office/drawing/2014/main" val="3100163419"/>
                    </a:ext>
                  </a:extLst>
                </a:gridCol>
              </a:tblGrid>
              <a:tr h="224507">
                <a:tc>
                  <a:txBody>
                    <a:bodyPr/>
                    <a:lstStyle/>
                    <a:p>
                      <a:pPr algn="l"/>
                      <a:r>
                        <a:rPr lang="en-GB" sz="1200" dirty="0">
                          <a:latin typeface="Lato" panose="020F0502020204030203" pitchFamily="34" charset="0"/>
                          <a:ea typeface="Lato" panose="020F0502020204030203" pitchFamily="34" charset="0"/>
                          <a:cs typeface="Lato" panose="020F0502020204030203" pitchFamily="34" charset="0"/>
                        </a:rPr>
                        <a:t>Recommended New Data Fields</a:t>
                      </a:r>
                    </a:p>
                  </a:txBody>
                  <a:tcPr anchor="ctr"/>
                </a:tc>
                <a:extLst>
                  <a:ext uri="{0D108BD9-81ED-4DB2-BD59-A6C34878D82A}">
                    <a16:rowId xmlns:a16="http://schemas.microsoft.com/office/drawing/2014/main" val="4027596981"/>
                  </a:ext>
                </a:extLst>
              </a:tr>
              <a:tr h="367375">
                <a:tc>
                  <a:txBody>
                    <a:bodyPr/>
                    <a:lstStyle/>
                    <a:p>
                      <a:pPr marL="285750" indent="-285750" algn="l">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Key Dates: </a:t>
                      </a:r>
                      <a:r>
                        <a:rPr lang="en-GB" sz="1200" dirty="0">
                          <a:latin typeface="Lato" panose="020F0502020204030203" pitchFamily="34" charset="0"/>
                          <a:ea typeface="Lato" panose="020F0502020204030203" pitchFamily="34" charset="0"/>
                          <a:cs typeface="Lato" panose="020F0502020204030203" pitchFamily="34" charset="0"/>
                        </a:rPr>
                        <a:t>Date of Entry / Risk Start Date / Risk Duration</a:t>
                      </a:r>
                    </a:p>
                  </a:txBody>
                  <a:tcPr anchor="ctr"/>
                </a:tc>
                <a:extLst>
                  <a:ext uri="{0D108BD9-81ED-4DB2-BD59-A6C34878D82A}">
                    <a16:rowId xmlns:a16="http://schemas.microsoft.com/office/drawing/2014/main" val="10782660"/>
                  </a:ext>
                </a:extLst>
              </a:tr>
              <a:tr h="224507">
                <a:tc>
                  <a:txBody>
                    <a:bodyPr/>
                    <a:lstStyle/>
                    <a:p>
                      <a:pPr marL="285750" indent="-285750" algn="l">
                        <a:buFont typeface="Arial" panose="020B0604020202020204" pitchFamily="34" charset="0"/>
                        <a:buChar char="•"/>
                      </a:pPr>
                      <a:r>
                        <a:rPr lang="en-GB" sz="1200" b="1">
                          <a:latin typeface="Lato" panose="020F0502020204030203" pitchFamily="34" charset="0"/>
                          <a:ea typeface="Lato" panose="020F0502020204030203" pitchFamily="34" charset="0"/>
                          <a:cs typeface="Lato" panose="020F0502020204030203" pitchFamily="34" charset="0"/>
                        </a:rPr>
                        <a:t>Sub Contractor (where relevant)</a:t>
                      </a:r>
                      <a:endParaRPr lang="en-GB" sz="1200" b="1" dirty="0">
                        <a:latin typeface="Lato" panose="020F0502020204030203" pitchFamily="34" charset="0"/>
                        <a:ea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3375463607"/>
                  </a:ext>
                </a:extLst>
              </a:tr>
              <a:tr h="367375">
                <a:tc>
                  <a:txBody>
                    <a:bodyPr/>
                    <a:lstStyle/>
                    <a:p>
                      <a:pPr marL="285750" indent="-285750" algn="l">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Location Information: </a:t>
                      </a:r>
                      <a:r>
                        <a:rPr lang="en-GB" sz="1200" dirty="0">
                          <a:latin typeface="Lato" panose="020F0502020204030203" pitchFamily="34" charset="0"/>
                          <a:ea typeface="Lato" panose="020F0502020204030203" pitchFamily="34" charset="0"/>
                          <a:cs typeface="Lato" panose="020F0502020204030203" pitchFamily="34" charset="0"/>
                        </a:rPr>
                        <a:t>Works Section / Longitude &amp; Latitude</a:t>
                      </a:r>
                    </a:p>
                  </a:txBody>
                  <a:tcPr anchor="ctr"/>
                </a:tc>
                <a:extLst>
                  <a:ext uri="{0D108BD9-81ED-4DB2-BD59-A6C34878D82A}">
                    <a16:rowId xmlns:a16="http://schemas.microsoft.com/office/drawing/2014/main" val="1487743742"/>
                  </a:ext>
                </a:extLst>
              </a:tr>
              <a:tr h="224507">
                <a:tc>
                  <a:txBody>
                    <a:bodyPr/>
                    <a:lstStyle/>
                    <a:p>
                      <a:pPr marL="285750" indent="-285750" algn="l">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Works Type Description</a:t>
                      </a:r>
                    </a:p>
                  </a:txBody>
                  <a:tcPr anchor="ctr"/>
                </a:tc>
                <a:extLst>
                  <a:ext uri="{0D108BD9-81ED-4DB2-BD59-A6C34878D82A}">
                    <a16:rowId xmlns:a16="http://schemas.microsoft.com/office/drawing/2014/main" val="2605186222"/>
                  </a:ext>
                </a:extLst>
              </a:tr>
              <a:tr h="224507">
                <a:tc>
                  <a:txBody>
                    <a:bodyPr/>
                    <a:lstStyle/>
                    <a:p>
                      <a:pPr marL="285750" indent="-285750" algn="l">
                        <a:buFont typeface="Arial" panose="020B0604020202020204" pitchFamily="34" charset="0"/>
                        <a:buChar char="•"/>
                      </a:pPr>
                      <a:r>
                        <a:rPr lang="en-GB" sz="1200" b="1">
                          <a:latin typeface="Lato" panose="020F0502020204030203" pitchFamily="34" charset="0"/>
                          <a:ea typeface="Lato" panose="020F0502020204030203" pitchFamily="34" charset="0"/>
                          <a:cs typeface="Lato" panose="020F0502020204030203" pitchFamily="34" charset="0"/>
                        </a:rPr>
                        <a:t>Critical Path Delay</a:t>
                      </a:r>
                      <a:endParaRPr lang="en-GB" sz="1200" b="1" dirty="0">
                        <a:latin typeface="Lato" panose="020F0502020204030203" pitchFamily="34" charset="0"/>
                        <a:ea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3545657805"/>
                  </a:ext>
                </a:extLst>
              </a:tr>
              <a:tr h="367375">
                <a:tc>
                  <a:txBody>
                    <a:bodyPr/>
                    <a:lstStyle/>
                    <a:p>
                      <a:pPr marL="285750" indent="-285750" algn="l">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Categories: </a:t>
                      </a:r>
                      <a:r>
                        <a:rPr lang="en-GB" sz="1200" dirty="0">
                          <a:latin typeface="Lato" panose="020F0502020204030203" pitchFamily="34" charset="0"/>
                          <a:ea typeface="Lato" panose="020F0502020204030203" pitchFamily="34" charset="0"/>
                          <a:cs typeface="Lato" panose="020F0502020204030203" pitchFamily="34" charset="0"/>
                        </a:rPr>
                        <a:t>Cost / Delay / Safety / Environment / Design</a:t>
                      </a:r>
                    </a:p>
                  </a:txBody>
                  <a:tcPr anchor="ctr"/>
                </a:tc>
                <a:extLst>
                  <a:ext uri="{0D108BD9-81ED-4DB2-BD59-A6C34878D82A}">
                    <a16:rowId xmlns:a16="http://schemas.microsoft.com/office/drawing/2014/main" val="3812232659"/>
                  </a:ext>
                </a:extLst>
              </a:tr>
            </a:tbl>
          </a:graphicData>
        </a:graphic>
      </p:graphicFrame>
      <p:graphicFrame>
        <p:nvGraphicFramePr>
          <p:cNvPr id="11" name="Table 5">
            <a:extLst>
              <a:ext uri="{FF2B5EF4-FFF2-40B4-BE49-F238E27FC236}">
                <a16:creationId xmlns:a16="http://schemas.microsoft.com/office/drawing/2014/main" id="{D9BA2EF6-D278-7D66-64D9-00930DE4E894}"/>
              </a:ext>
            </a:extLst>
          </p:cNvPr>
          <p:cNvGraphicFramePr>
            <a:graphicFrameLocks noGrp="1"/>
          </p:cNvGraphicFramePr>
          <p:nvPr>
            <p:extLst>
              <p:ext uri="{D42A27DB-BD31-4B8C-83A1-F6EECF244321}">
                <p14:modId xmlns:p14="http://schemas.microsoft.com/office/powerpoint/2010/main" val="1889339385"/>
              </p:ext>
            </p:extLst>
          </p:nvPr>
        </p:nvGraphicFramePr>
        <p:xfrm>
          <a:off x="5267561" y="886441"/>
          <a:ext cx="6700035" cy="1828800"/>
        </p:xfrm>
        <a:graphic>
          <a:graphicData uri="http://schemas.openxmlformats.org/drawingml/2006/table">
            <a:tbl>
              <a:tblPr firstRow="1" bandRow="1">
                <a:tableStyleId>{F5AB1C69-6EDB-4FF4-983F-18BD219EF322}</a:tableStyleId>
              </a:tblPr>
              <a:tblGrid>
                <a:gridCol w="1996839">
                  <a:extLst>
                    <a:ext uri="{9D8B030D-6E8A-4147-A177-3AD203B41FA5}">
                      <a16:colId xmlns:a16="http://schemas.microsoft.com/office/drawing/2014/main" val="1515579058"/>
                    </a:ext>
                  </a:extLst>
                </a:gridCol>
                <a:gridCol w="2082800">
                  <a:extLst>
                    <a:ext uri="{9D8B030D-6E8A-4147-A177-3AD203B41FA5}">
                      <a16:colId xmlns:a16="http://schemas.microsoft.com/office/drawing/2014/main" val="173116537"/>
                    </a:ext>
                  </a:extLst>
                </a:gridCol>
                <a:gridCol w="2620396">
                  <a:extLst>
                    <a:ext uri="{9D8B030D-6E8A-4147-A177-3AD203B41FA5}">
                      <a16:colId xmlns:a16="http://schemas.microsoft.com/office/drawing/2014/main" val="992037569"/>
                    </a:ext>
                  </a:extLst>
                </a:gridCol>
              </a:tblGrid>
              <a:tr h="118981">
                <a:tc gridSpan="2">
                  <a:txBody>
                    <a:bodyPr/>
                    <a:lstStyle/>
                    <a:p>
                      <a:r>
                        <a:rPr lang="en-GB" sz="1200" dirty="0"/>
                        <a:t>Data Fields Provided</a:t>
                      </a:r>
                      <a:endParaRPr lang="en-GB" sz="1200" dirty="0">
                        <a:latin typeface="Lato" panose="020F0502020204030203" pitchFamily="34" charset="0"/>
                        <a:ea typeface="Lato" panose="020F0502020204030203" pitchFamily="34" charset="0"/>
                        <a:cs typeface="Lato" panose="020F0502020204030203" pitchFamily="34" charset="0"/>
                      </a:endParaRPr>
                    </a:p>
                  </a:txBody>
                  <a:tcPr/>
                </a:tc>
                <a:tc hMerge="1">
                  <a:txBody>
                    <a:bodyPr/>
                    <a:lstStyle/>
                    <a:p>
                      <a:endParaRPr lang="en-GB" sz="12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endParaRPr lang="en-GB" sz="12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4027596981"/>
                  </a:ext>
                </a:extLst>
              </a:tr>
              <a:tr h="198302">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Risk Title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Lato" panose="020F0502020204030203" pitchFamily="34" charset="0"/>
                          <a:ea typeface="Lato" panose="020F0502020204030203" pitchFamily="34" charset="0"/>
                          <a:cs typeface="Lato" panose="020F0502020204030203" pitchFamily="34" charset="0"/>
                        </a:rPr>
                        <a:t>Close Action</a:t>
                      </a:r>
                    </a:p>
                    <a:p>
                      <a:pPr marL="285750" indent="-285750">
                        <a:buFont typeface="Arial" panose="020B0604020202020204" pitchFamily="34" charset="0"/>
                        <a:buChar char="•"/>
                      </a:pPr>
                      <a:endParaRPr lang="en-GB" sz="12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Business Unit: Organisation Managing Register</a:t>
                      </a:r>
                    </a:p>
                  </a:txBody>
                  <a:tcPr/>
                </a:tc>
                <a:extLst>
                  <a:ext uri="{0D108BD9-81ED-4DB2-BD59-A6C34878D82A}">
                    <a16:rowId xmlns:a16="http://schemas.microsoft.com/office/drawing/2014/main" val="10782660"/>
                  </a:ext>
                </a:extLst>
              </a:tr>
              <a:tr h="118981">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Owning Joint Venture</a:t>
                      </a:r>
                    </a:p>
                  </a:txBody>
                  <a:tcPr/>
                </a:tc>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Consequences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Lato" panose="020F0502020204030203" pitchFamily="34" charset="0"/>
                          <a:ea typeface="Lato" panose="020F0502020204030203" pitchFamily="34" charset="0"/>
                          <a:cs typeface="Lato" panose="020F0502020204030203" pitchFamily="34" charset="0"/>
                        </a:rPr>
                        <a:t>Current Impact</a:t>
                      </a:r>
                    </a:p>
                  </a:txBody>
                  <a:tcPr/>
                </a:tc>
                <a:extLst>
                  <a:ext uri="{0D108BD9-81ED-4DB2-BD59-A6C34878D82A}">
                    <a16:rowId xmlns:a16="http://schemas.microsoft.com/office/drawing/2014/main" val="1523175977"/>
                  </a:ext>
                </a:extLst>
              </a:tr>
              <a:tr h="118981">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Risk Manager</a:t>
                      </a:r>
                    </a:p>
                  </a:txBody>
                  <a:tcPr/>
                </a:tc>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Current Rating</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Lato" panose="020F0502020204030203" pitchFamily="34" charset="0"/>
                          <a:ea typeface="Lato" panose="020F0502020204030203" pitchFamily="34" charset="0"/>
                          <a:cs typeface="Lato" panose="020F0502020204030203" pitchFamily="34" charset="0"/>
                        </a:rPr>
                        <a:t>Detailed Description of Risk</a:t>
                      </a:r>
                    </a:p>
                  </a:txBody>
                  <a:tcPr/>
                </a:tc>
                <a:extLst>
                  <a:ext uri="{0D108BD9-81ED-4DB2-BD59-A6C34878D82A}">
                    <a16:rowId xmlns:a16="http://schemas.microsoft.com/office/drawing/2014/main" val="1316049434"/>
                  </a:ext>
                </a:extLst>
              </a:tr>
              <a:tr h="118981">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Risk Owner</a:t>
                      </a:r>
                    </a:p>
                  </a:txBody>
                  <a:tcPr/>
                </a:tc>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Forecast Rating</a:t>
                      </a:r>
                    </a:p>
                  </a:txBody>
                  <a:tcPr/>
                </a:tc>
                <a:tc>
                  <a:txBody>
                    <a:bodyPr/>
                    <a:lstStyle/>
                    <a:p>
                      <a:pPr marL="285750" indent="-285750">
                        <a:buFont typeface="Arial" panose="020B0604020202020204" pitchFamily="34" charset="0"/>
                        <a:buChar char="•"/>
                      </a:pPr>
                      <a:endParaRPr lang="en-GB" sz="1200" b="1"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375463607"/>
                  </a:ext>
                </a:extLst>
              </a:tr>
              <a:tr h="118981">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Status</a:t>
                      </a:r>
                    </a:p>
                  </a:txBody>
                  <a:tcPr/>
                </a:tc>
                <a:tc>
                  <a:txBody>
                    <a:bodyPr/>
                    <a:lstStyle/>
                    <a:p>
                      <a:pPr marL="285750" indent="-285750">
                        <a:buFont typeface="Arial" panose="020B0604020202020204" pitchFamily="34" charset="0"/>
                        <a:buChar char="•"/>
                      </a:pPr>
                      <a:r>
                        <a:rPr lang="en-GB" sz="1200" b="1" dirty="0">
                          <a:latin typeface="Lato" panose="020F0502020204030203" pitchFamily="34" charset="0"/>
                          <a:ea typeface="Lato" panose="020F0502020204030203" pitchFamily="34" charset="0"/>
                          <a:cs typeface="Lato" panose="020F0502020204030203" pitchFamily="34" charset="0"/>
                        </a:rPr>
                        <a:t>Risk Type</a:t>
                      </a:r>
                    </a:p>
                  </a:txBody>
                  <a:tcPr/>
                </a:tc>
                <a:tc>
                  <a:txBody>
                    <a:bodyPr/>
                    <a:lstStyle/>
                    <a:p>
                      <a:pPr marL="285750" indent="-285750">
                        <a:buFont typeface="Arial" panose="020B0604020202020204" pitchFamily="34" charset="0"/>
                        <a:buChar char="•"/>
                      </a:pPr>
                      <a:endParaRPr lang="en-GB" sz="1200" b="1"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487743742"/>
                  </a:ext>
                </a:extLst>
              </a:tr>
            </a:tbl>
          </a:graphicData>
        </a:graphic>
      </p:graphicFrame>
      <mc:AlternateContent xmlns:mc="http://schemas.openxmlformats.org/markup-compatibility/2006">
        <mc:Choice xmlns:we="http://schemas.microsoft.com/office/webextensions/webextension/2010/11" xmlns:pca="http://schemas.microsoft.com/office/powerpoint/2013/contentapp" Requires="we pca">
          <p:graphicFrame>
            <p:nvGraphicFramePr>
              <p:cNvPr id="15" name="Add-in 14" title="Forms">
                <a:extLst>
                  <a:ext uri="{FF2B5EF4-FFF2-40B4-BE49-F238E27FC236}">
                    <a16:creationId xmlns:a16="http://schemas.microsoft.com/office/drawing/2014/main" id="{2601E7F6-7D2A-839B-26D9-1C255243EC89}"/>
                  </a:ext>
                </a:extLst>
              </p:cNvPr>
              <p:cNvGraphicFramePr>
                <a:graphicFrameLocks noGrp="1"/>
              </p:cNvGraphicFramePr>
              <p:nvPr>
                <p:extLst>
                  <p:ext uri="{D42A27DB-BD31-4B8C-83A1-F6EECF244321}">
                    <p14:modId xmlns:p14="http://schemas.microsoft.com/office/powerpoint/2010/main" val="784471604"/>
                  </p:ext>
                </p:extLst>
              </p:nvPr>
            </p:nvGraphicFramePr>
            <p:xfrm>
              <a:off x="5267560" y="2830869"/>
              <a:ext cx="6700035" cy="3085849"/>
            </p:xfrm>
            <a:graphic>
              <a:graphicData uri="http://schemas.microsoft.com/office/webextensions/webextension/2010/11">
                <we:webextensionref xmlns:we="http://schemas.microsoft.com/office/webextensions/webextension/2010/11" xmlns:r="http://schemas.openxmlformats.org/officeDocument/2006/relationships" r:id="rId17"/>
              </a:graphicData>
            </a:graphic>
          </p:graphicFrame>
        </mc:Choice>
        <mc:Fallback>
          <p:pic>
            <p:nvPicPr>
              <p:cNvPr id="15" name="Add-in 14" title="Forms">
                <a:extLst>
                  <a:ext uri="{FF2B5EF4-FFF2-40B4-BE49-F238E27FC236}">
                    <a16:creationId xmlns:a16="http://schemas.microsoft.com/office/drawing/2014/main" id="{2601E7F6-7D2A-839B-26D9-1C255243EC89}"/>
                  </a:ext>
                </a:extLst>
              </p:cNvPr>
              <p:cNvPicPr>
                <a:picLocks noGrp="1" noRot="1" noChangeAspect="1" noMove="1" noResize="1" noEditPoints="1" noAdjustHandles="1" noChangeArrowheads="1" noChangeShapeType="1"/>
              </p:cNvPicPr>
              <p:nvPr/>
            </p:nvPicPr>
            <p:blipFill>
              <a:blip r:embed="rId18"/>
              <a:stretch>
                <a:fillRect/>
              </a:stretch>
            </p:blipFill>
            <p:spPr>
              <a:xfrm>
                <a:off x="5267560" y="2830869"/>
                <a:ext cx="6700035" cy="3085849"/>
              </a:xfrm>
              <a:prstGeom prst="rect">
                <a:avLst/>
              </a:prstGeom>
            </p:spPr>
          </p:pic>
        </mc:Fallback>
      </mc:AlternateContent>
      <p:pic>
        <p:nvPicPr>
          <p:cNvPr id="61" name="Picture 2" descr="See the source image">
            <a:extLst>
              <a:ext uri="{FF2B5EF4-FFF2-40B4-BE49-F238E27FC236}">
                <a16:creationId xmlns:a16="http://schemas.microsoft.com/office/drawing/2014/main" id="{B6C5B948-859C-DE9B-3E4C-23746EC785EE}"/>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1939" t="19014" r="12353" b="21120"/>
          <a:stretch/>
        </p:blipFill>
        <p:spPr bwMode="auto">
          <a:xfrm>
            <a:off x="4006922" y="485372"/>
            <a:ext cx="989068" cy="481246"/>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81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12"/>
                                        </p:tgtEl>
                                      </p:cBhvr>
                                    </p:animEffect>
                                    <p:set>
                                      <p:cBhvr>
                                        <p:cTn id="7" dur="1" fill="hold">
                                          <p:stCondLst>
                                            <p:cond delay="999"/>
                                          </p:stCondLst>
                                        </p:cTn>
                                        <p:tgtEl>
                                          <p:spTgt spid="1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Google Shape;1177;p52">
            <a:extLst>
              <a:ext uri="{FF2B5EF4-FFF2-40B4-BE49-F238E27FC236}">
                <a16:creationId xmlns:a16="http://schemas.microsoft.com/office/drawing/2014/main" id="{72DB568A-BC76-17D5-2721-DF311E938F16}"/>
              </a:ext>
            </a:extLst>
          </p:cNvPr>
          <p:cNvSpPr/>
          <p:nvPr/>
        </p:nvSpPr>
        <p:spPr>
          <a:xfrm>
            <a:off x="7315059" y="3948477"/>
            <a:ext cx="350520" cy="350520"/>
          </a:xfrm>
          <a:prstGeom prst="ellipse">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508830" y="463158"/>
            <a:ext cx="3171933" cy="793207"/>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POWER APP</a:t>
            </a:r>
            <a:endPar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4" name="Straight Arrow Connector 3">
            <a:extLst>
              <a:ext uri="{FF2B5EF4-FFF2-40B4-BE49-F238E27FC236}">
                <a16:creationId xmlns:a16="http://schemas.microsoft.com/office/drawing/2014/main" id="{5515B0BB-8992-E0DB-8B32-E004EF56235E}"/>
              </a:ext>
            </a:extLst>
          </p:cNvPr>
          <p:cNvCxnSpPr/>
          <p:nvPr/>
        </p:nvCxnSpPr>
        <p:spPr>
          <a:xfrm flipV="1">
            <a:off x="847595" y="1078283"/>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68" name="Google Shape;1159;p52">
            <a:extLst>
              <a:ext uri="{FF2B5EF4-FFF2-40B4-BE49-F238E27FC236}">
                <a16:creationId xmlns:a16="http://schemas.microsoft.com/office/drawing/2014/main" id="{ED44E3A5-B1CE-7E6D-744D-420CB3CBFFB4}"/>
              </a:ext>
            </a:extLst>
          </p:cNvPr>
          <p:cNvSpPr/>
          <p:nvPr/>
        </p:nvSpPr>
        <p:spPr>
          <a:xfrm>
            <a:off x="5549900" y="1429278"/>
            <a:ext cx="5813296" cy="1430867"/>
          </a:xfrm>
          <a:prstGeom prst="rect">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pic>
        <p:nvPicPr>
          <p:cNvPr id="69" name="Google Shape;1160;p52">
            <a:extLst>
              <a:ext uri="{FF2B5EF4-FFF2-40B4-BE49-F238E27FC236}">
                <a16:creationId xmlns:a16="http://schemas.microsoft.com/office/drawing/2014/main" id="{AAFEC323-E2FB-2B78-CE1A-E819822873C6}"/>
              </a:ext>
            </a:extLst>
          </p:cNvPr>
          <p:cNvPicPr preferRelativeResize="0"/>
          <p:nvPr/>
        </p:nvPicPr>
        <p:blipFill rotWithShape="1">
          <a:blip r:embed="rId3">
            <a:alphaModFix/>
          </a:blip>
          <a:srcRect l="21432" r="26626"/>
          <a:stretch/>
        </p:blipFill>
        <p:spPr>
          <a:xfrm>
            <a:off x="4899242" y="1429278"/>
            <a:ext cx="2175912" cy="5090449"/>
          </a:xfrm>
          <a:prstGeom prst="rect">
            <a:avLst/>
          </a:prstGeom>
          <a:noFill/>
          <a:ln>
            <a:noFill/>
          </a:ln>
        </p:spPr>
      </p:pic>
      <p:sp>
        <p:nvSpPr>
          <p:cNvPr id="73" name="Google Shape;1164;p52">
            <a:extLst>
              <a:ext uri="{FF2B5EF4-FFF2-40B4-BE49-F238E27FC236}">
                <a16:creationId xmlns:a16="http://schemas.microsoft.com/office/drawing/2014/main" id="{6883016F-3813-FCEF-AF0A-C8F983880D8F}"/>
              </a:ext>
            </a:extLst>
          </p:cNvPr>
          <p:cNvSpPr txBox="1"/>
          <p:nvPr/>
        </p:nvSpPr>
        <p:spPr>
          <a:xfrm>
            <a:off x="1036123" y="2046644"/>
            <a:ext cx="3421857" cy="444567"/>
          </a:xfrm>
          <a:prstGeom prst="rect">
            <a:avLst/>
          </a:prstGeom>
          <a:noFill/>
          <a:ln>
            <a:noFill/>
          </a:ln>
        </p:spPr>
        <p:txBody>
          <a:bodyPr spcFirstLastPara="1" wrap="square" lIns="0" tIns="0" rIns="0" bIns="0" anchor="t" anchorCtr="0">
            <a:noAutofit/>
          </a:bodyPr>
          <a:lstStyle/>
          <a:p>
            <a:pPr algn="just" defTabSz="1219170">
              <a:lnSpc>
                <a:spcPct val="162500"/>
              </a:lnSpc>
              <a:buClr>
                <a:srgbClr val="000000"/>
              </a:buClr>
            </a:pPr>
            <a:endParaRPr sz="1867" kern="0" dirty="0">
              <a:solidFill>
                <a:srgbClr val="000000"/>
              </a:solidFill>
              <a:latin typeface="Arial"/>
              <a:cs typeface="Arial"/>
              <a:sym typeface="Arial"/>
            </a:endParaRPr>
          </a:p>
        </p:txBody>
      </p:sp>
      <p:sp>
        <p:nvSpPr>
          <p:cNvPr id="89" name="Google Shape;1180;p52">
            <a:extLst>
              <a:ext uri="{FF2B5EF4-FFF2-40B4-BE49-F238E27FC236}">
                <a16:creationId xmlns:a16="http://schemas.microsoft.com/office/drawing/2014/main" id="{0F865376-CFE6-D502-07BB-13D354217A8F}"/>
              </a:ext>
            </a:extLst>
          </p:cNvPr>
          <p:cNvSpPr/>
          <p:nvPr/>
        </p:nvSpPr>
        <p:spPr>
          <a:xfrm>
            <a:off x="7330825" y="3235073"/>
            <a:ext cx="350520" cy="350520"/>
          </a:xfrm>
          <a:prstGeom prst="ellipse">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93" name="Google Shape;1184;p52">
            <a:extLst>
              <a:ext uri="{FF2B5EF4-FFF2-40B4-BE49-F238E27FC236}">
                <a16:creationId xmlns:a16="http://schemas.microsoft.com/office/drawing/2014/main" id="{148443FE-9598-AC7B-C8C1-1E51F799BBEE}"/>
              </a:ext>
            </a:extLst>
          </p:cNvPr>
          <p:cNvSpPr txBox="1"/>
          <p:nvPr/>
        </p:nvSpPr>
        <p:spPr>
          <a:xfrm>
            <a:off x="7926586" y="3859160"/>
            <a:ext cx="3291288" cy="482446"/>
          </a:xfrm>
          <a:prstGeom prst="rect">
            <a:avLst/>
          </a:prstGeom>
          <a:noFill/>
          <a:ln>
            <a:noFill/>
          </a:ln>
        </p:spPr>
        <p:txBody>
          <a:bodyPr spcFirstLastPara="1" wrap="square" lIns="0" tIns="0" rIns="0" bIns="0" anchor="t" anchorCtr="0">
            <a:noAutofit/>
          </a:bodyPr>
          <a:lstStyle/>
          <a:p>
            <a:pPr defTabSz="1219170">
              <a:buClr>
                <a:srgbClr val="000000"/>
              </a:buClr>
            </a:pPr>
            <a:r>
              <a:rPr lang="en-US" sz="1600" b="1" kern="0" dirty="0">
                <a:solidFill>
                  <a:srgbClr val="6E7378"/>
                </a:solidFill>
                <a:latin typeface="Lato"/>
                <a:ea typeface="Lato"/>
                <a:cs typeface="Lato"/>
                <a:sym typeface="Lato"/>
              </a:rPr>
              <a:t>Integration with SharePoint Database and PowerBI Dashboard</a:t>
            </a:r>
            <a:endParaRPr lang="en-GB" sz="1600" b="1" kern="0" dirty="0">
              <a:solidFill>
                <a:srgbClr val="6E7378"/>
              </a:solidFill>
              <a:latin typeface="Lato"/>
              <a:ea typeface="Lato"/>
              <a:cs typeface="Lato"/>
              <a:sym typeface="Lato"/>
            </a:endParaRPr>
          </a:p>
        </p:txBody>
      </p:sp>
      <p:sp>
        <p:nvSpPr>
          <p:cNvPr id="96" name="Google Shape;1187;p52">
            <a:extLst>
              <a:ext uri="{FF2B5EF4-FFF2-40B4-BE49-F238E27FC236}">
                <a16:creationId xmlns:a16="http://schemas.microsoft.com/office/drawing/2014/main" id="{6B5CF412-7796-35F7-901C-B5C776F19A66}"/>
              </a:ext>
            </a:extLst>
          </p:cNvPr>
          <p:cNvSpPr txBox="1"/>
          <p:nvPr/>
        </p:nvSpPr>
        <p:spPr>
          <a:xfrm>
            <a:off x="7905485" y="3235073"/>
            <a:ext cx="3100917" cy="364538"/>
          </a:xfrm>
          <a:prstGeom prst="rect">
            <a:avLst/>
          </a:prstGeom>
          <a:noFill/>
          <a:ln>
            <a:noFill/>
          </a:ln>
        </p:spPr>
        <p:txBody>
          <a:bodyPr spcFirstLastPara="1" wrap="square" lIns="0" tIns="0" rIns="0" bIns="0" anchor="t" anchorCtr="0">
            <a:noAutofit/>
          </a:bodyPr>
          <a:lstStyle/>
          <a:p>
            <a:pPr defTabSz="1219170">
              <a:buClr>
                <a:srgbClr val="000000"/>
              </a:buClr>
            </a:pPr>
            <a:r>
              <a:rPr lang="en-US" sz="1600" b="1" kern="0" dirty="0">
                <a:solidFill>
                  <a:srgbClr val="6E7378"/>
                </a:solidFill>
                <a:latin typeface="Lato"/>
                <a:ea typeface="Lato"/>
                <a:cs typeface="Lato"/>
                <a:sym typeface="Lato"/>
              </a:rPr>
              <a:t>Personalization to the User</a:t>
            </a:r>
            <a:endParaRPr sz="1600" b="1" kern="0" dirty="0">
              <a:solidFill>
                <a:srgbClr val="6E7378"/>
              </a:solidFill>
              <a:latin typeface="Lato"/>
              <a:ea typeface="Lato"/>
              <a:cs typeface="Lato"/>
              <a:sym typeface="Lato"/>
            </a:endParaRPr>
          </a:p>
        </p:txBody>
      </p:sp>
      <p:pic>
        <p:nvPicPr>
          <p:cNvPr id="7" name="Picture 6" descr="Graphical user interface&#10;&#10;Description automatically generated">
            <a:extLst>
              <a:ext uri="{FF2B5EF4-FFF2-40B4-BE49-F238E27FC236}">
                <a16:creationId xmlns:a16="http://schemas.microsoft.com/office/drawing/2014/main" id="{AFE93A3C-E82F-0FD1-BDC5-671011C17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847" y="2046644"/>
            <a:ext cx="1618903" cy="2875213"/>
          </a:xfrm>
          <a:prstGeom prst="rect">
            <a:avLst/>
          </a:prstGeom>
        </p:spPr>
      </p:pic>
      <p:sp>
        <p:nvSpPr>
          <p:cNvPr id="8" name="Google Shape;1175;p52">
            <a:extLst>
              <a:ext uri="{FF2B5EF4-FFF2-40B4-BE49-F238E27FC236}">
                <a16:creationId xmlns:a16="http://schemas.microsoft.com/office/drawing/2014/main" id="{298C04FA-95A9-F53E-ECF4-F5C50DFD538C}"/>
              </a:ext>
            </a:extLst>
          </p:cNvPr>
          <p:cNvSpPr/>
          <p:nvPr/>
        </p:nvSpPr>
        <p:spPr>
          <a:xfrm>
            <a:off x="7410628" y="3309231"/>
            <a:ext cx="195699" cy="176803"/>
          </a:xfrm>
          <a:custGeom>
            <a:avLst/>
            <a:gdLst/>
            <a:ahLst/>
            <a:cxnLst/>
            <a:rect l="l" t="t" r="r" b="b"/>
            <a:pathLst>
              <a:path w="266" h="239" extrusionOk="0">
                <a:moveTo>
                  <a:pt x="213" y="211"/>
                </a:moveTo>
                <a:cubicBezTo>
                  <a:pt x="213" y="219"/>
                  <a:pt x="213" y="239"/>
                  <a:pt x="213" y="239"/>
                </a:cubicBezTo>
                <a:cubicBezTo>
                  <a:pt x="0" y="239"/>
                  <a:pt x="0" y="239"/>
                  <a:pt x="0" y="239"/>
                </a:cubicBezTo>
                <a:cubicBezTo>
                  <a:pt x="0" y="186"/>
                  <a:pt x="0" y="186"/>
                  <a:pt x="0" y="186"/>
                </a:cubicBezTo>
                <a:cubicBezTo>
                  <a:pt x="8" y="182"/>
                  <a:pt x="18" y="180"/>
                  <a:pt x="21" y="179"/>
                </a:cubicBezTo>
                <a:cubicBezTo>
                  <a:pt x="54" y="167"/>
                  <a:pt x="65" y="157"/>
                  <a:pt x="65" y="135"/>
                </a:cubicBezTo>
                <a:cubicBezTo>
                  <a:pt x="65" y="122"/>
                  <a:pt x="55" y="126"/>
                  <a:pt x="51" y="103"/>
                </a:cubicBezTo>
                <a:cubicBezTo>
                  <a:pt x="48" y="93"/>
                  <a:pt x="40" y="103"/>
                  <a:pt x="38" y="80"/>
                </a:cubicBezTo>
                <a:cubicBezTo>
                  <a:pt x="38" y="71"/>
                  <a:pt x="43" y="69"/>
                  <a:pt x="43" y="69"/>
                </a:cubicBezTo>
                <a:cubicBezTo>
                  <a:pt x="43" y="69"/>
                  <a:pt x="41" y="56"/>
                  <a:pt x="39" y="46"/>
                </a:cubicBezTo>
                <a:cubicBezTo>
                  <a:pt x="38" y="33"/>
                  <a:pt x="47" y="0"/>
                  <a:pt x="93" y="0"/>
                </a:cubicBezTo>
                <a:cubicBezTo>
                  <a:pt x="139" y="0"/>
                  <a:pt x="147" y="33"/>
                  <a:pt x="146" y="46"/>
                </a:cubicBezTo>
                <a:cubicBezTo>
                  <a:pt x="145" y="56"/>
                  <a:pt x="142" y="69"/>
                  <a:pt x="142" y="69"/>
                </a:cubicBezTo>
                <a:cubicBezTo>
                  <a:pt x="142" y="69"/>
                  <a:pt x="148" y="71"/>
                  <a:pt x="148" y="80"/>
                </a:cubicBezTo>
                <a:cubicBezTo>
                  <a:pt x="146" y="103"/>
                  <a:pt x="137" y="93"/>
                  <a:pt x="135" y="103"/>
                </a:cubicBezTo>
                <a:cubicBezTo>
                  <a:pt x="131" y="126"/>
                  <a:pt x="121" y="122"/>
                  <a:pt x="121" y="135"/>
                </a:cubicBezTo>
                <a:cubicBezTo>
                  <a:pt x="121" y="157"/>
                  <a:pt x="131" y="167"/>
                  <a:pt x="164" y="179"/>
                </a:cubicBezTo>
                <a:cubicBezTo>
                  <a:pt x="197" y="191"/>
                  <a:pt x="213" y="203"/>
                  <a:pt x="213" y="211"/>
                </a:cubicBezTo>
                <a:close/>
                <a:moveTo>
                  <a:pt x="266" y="106"/>
                </a:moveTo>
                <a:cubicBezTo>
                  <a:pt x="266" y="133"/>
                  <a:pt x="266" y="133"/>
                  <a:pt x="266" y="133"/>
                </a:cubicBezTo>
                <a:cubicBezTo>
                  <a:pt x="226" y="133"/>
                  <a:pt x="226" y="133"/>
                  <a:pt x="226" y="133"/>
                </a:cubicBezTo>
                <a:cubicBezTo>
                  <a:pt x="226" y="173"/>
                  <a:pt x="226" y="173"/>
                  <a:pt x="226" y="173"/>
                </a:cubicBezTo>
                <a:cubicBezTo>
                  <a:pt x="199" y="173"/>
                  <a:pt x="199" y="173"/>
                  <a:pt x="199" y="173"/>
                </a:cubicBezTo>
                <a:cubicBezTo>
                  <a:pt x="199" y="133"/>
                  <a:pt x="199" y="133"/>
                  <a:pt x="199" y="133"/>
                </a:cubicBezTo>
                <a:cubicBezTo>
                  <a:pt x="159" y="133"/>
                  <a:pt x="159" y="133"/>
                  <a:pt x="159" y="133"/>
                </a:cubicBezTo>
                <a:cubicBezTo>
                  <a:pt x="159" y="106"/>
                  <a:pt x="159" y="106"/>
                  <a:pt x="159" y="106"/>
                </a:cubicBezTo>
                <a:cubicBezTo>
                  <a:pt x="199" y="106"/>
                  <a:pt x="199" y="106"/>
                  <a:pt x="199" y="106"/>
                </a:cubicBezTo>
                <a:cubicBezTo>
                  <a:pt x="199" y="66"/>
                  <a:pt x="199" y="66"/>
                  <a:pt x="199" y="66"/>
                </a:cubicBezTo>
                <a:cubicBezTo>
                  <a:pt x="226" y="66"/>
                  <a:pt x="226" y="66"/>
                  <a:pt x="226" y="66"/>
                </a:cubicBezTo>
                <a:cubicBezTo>
                  <a:pt x="226" y="106"/>
                  <a:pt x="226" y="106"/>
                  <a:pt x="226" y="106"/>
                </a:cubicBezTo>
                <a:lnTo>
                  <a:pt x="266" y="106"/>
                </a:lnTo>
                <a:close/>
              </a:path>
            </a:pathLst>
          </a:custGeom>
          <a:solidFill>
            <a:schemeClr val="bg1"/>
          </a:solidFill>
          <a:ln>
            <a:noFill/>
          </a:ln>
        </p:spPr>
        <p:txBody>
          <a:bodyPr spcFirstLastPara="1" wrap="square" lIns="121900" tIns="60933" rIns="121900" bIns="60933" anchor="t"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000000"/>
              </a:solidFill>
              <a:effectLst/>
              <a:uLnTx/>
              <a:uFillTx/>
              <a:ea typeface="Calibri"/>
              <a:cs typeface="Calibri"/>
              <a:sym typeface="Calibri"/>
            </a:endParaRPr>
          </a:p>
        </p:txBody>
      </p:sp>
      <p:pic>
        <p:nvPicPr>
          <p:cNvPr id="3" name="Picture 2" descr="BMT - Maritime London">
            <a:extLst>
              <a:ext uri="{FF2B5EF4-FFF2-40B4-BE49-F238E27FC236}">
                <a16:creationId xmlns:a16="http://schemas.microsoft.com/office/drawing/2014/main" id="{EF50E133-2487-A442-9BDE-BF13DA310B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mpany name&#10;&#10;Description automatically generated">
            <a:extLst>
              <a:ext uri="{FF2B5EF4-FFF2-40B4-BE49-F238E27FC236}">
                <a16:creationId xmlns:a16="http://schemas.microsoft.com/office/drawing/2014/main" id="{675EA42B-903F-C511-AD3B-4FAE706EAD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pic>
        <p:nvPicPr>
          <p:cNvPr id="9" name="Picture 14" descr="See the source image">
            <a:extLst>
              <a:ext uri="{FF2B5EF4-FFF2-40B4-BE49-F238E27FC236}">
                <a16:creationId xmlns:a16="http://schemas.microsoft.com/office/drawing/2014/main" id="{10734D5D-21E4-BFC9-046B-802DE6AFB2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99" t="30002" r="6080" b="30766"/>
          <a:stretch/>
        </p:blipFill>
        <p:spPr bwMode="auto">
          <a:xfrm>
            <a:off x="3911547" y="411199"/>
            <a:ext cx="2636600" cy="667084"/>
          </a:xfrm>
          <a:prstGeom prst="rect">
            <a:avLst/>
          </a:prstGeom>
          <a:noFill/>
          <a:ln w="38100">
            <a:solidFill>
              <a:srgbClr val="14203B"/>
            </a:solidFill>
          </a:ln>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807C843-70E2-44AB-AD1F-6102180BCCF2}"/>
              </a:ext>
            </a:extLst>
          </p:cNvPr>
          <p:cNvGrpSpPr/>
          <p:nvPr/>
        </p:nvGrpSpPr>
        <p:grpSpPr>
          <a:xfrm>
            <a:off x="7325610" y="4661976"/>
            <a:ext cx="350520" cy="350520"/>
            <a:chOff x="7325610" y="4388924"/>
            <a:chExt cx="350520" cy="350520"/>
          </a:xfrm>
        </p:grpSpPr>
        <p:sp>
          <p:nvSpPr>
            <p:cNvPr id="11" name="Google Shape;1177;p52">
              <a:extLst>
                <a:ext uri="{FF2B5EF4-FFF2-40B4-BE49-F238E27FC236}">
                  <a16:creationId xmlns:a16="http://schemas.microsoft.com/office/drawing/2014/main" id="{28DE07EB-93BE-1BA9-967F-DA989A71456E}"/>
                </a:ext>
              </a:extLst>
            </p:cNvPr>
            <p:cNvSpPr/>
            <p:nvPr/>
          </p:nvSpPr>
          <p:spPr>
            <a:xfrm>
              <a:off x="7325610" y="4388924"/>
              <a:ext cx="350520" cy="350520"/>
            </a:xfrm>
            <a:prstGeom prst="ellipse">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pic>
          <p:nvPicPr>
            <p:cNvPr id="14" name="Graphic 13" descr="Smart Phone with solid fill">
              <a:extLst>
                <a:ext uri="{FF2B5EF4-FFF2-40B4-BE49-F238E27FC236}">
                  <a16:creationId xmlns:a16="http://schemas.microsoft.com/office/drawing/2014/main" id="{FD53881B-FDBD-76D8-48EA-22AC09C786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68124" y="4431438"/>
              <a:ext cx="265491" cy="265491"/>
            </a:xfrm>
            <a:prstGeom prst="rect">
              <a:avLst/>
            </a:prstGeom>
          </p:spPr>
        </p:pic>
      </p:grpSp>
      <p:sp>
        <p:nvSpPr>
          <p:cNvPr id="16" name="Google Shape;1187;p52">
            <a:extLst>
              <a:ext uri="{FF2B5EF4-FFF2-40B4-BE49-F238E27FC236}">
                <a16:creationId xmlns:a16="http://schemas.microsoft.com/office/drawing/2014/main" id="{05F840C0-6D9F-6DD7-E006-D5B0ADE3D69C}"/>
              </a:ext>
            </a:extLst>
          </p:cNvPr>
          <p:cNvSpPr txBox="1"/>
          <p:nvPr/>
        </p:nvSpPr>
        <p:spPr>
          <a:xfrm>
            <a:off x="7926586" y="4704490"/>
            <a:ext cx="3100917" cy="364538"/>
          </a:xfrm>
          <a:prstGeom prst="rect">
            <a:avLst/>
          </a:prstGeom>
          <a:noFill/>
          <a:ln>
            <a:noFill/>
          </a:ln>
        </p:spPr>
        <p:txBody>
          <a:bodyPr spcFirstLastPara="1" wrap="square" lIns="0" tIns="0" rIns="0" bIns="0" anchor="t" anchorCtr="0">
            <a:noAutofit/>
          </a:bodyPr>
          <a:lstStyle/>
          <a:p>
            <a:pPr defTabSz="1219170">
              <a:buClr>
                <a:srgbClr val="000000"/>
              </a:buClr>
            </a:pPr>
            <a:r>
              <a:rPr lang="en-US" sz="1600" b="1" kern="0" dirty="0">
                <a:solidFill>
                  <a:srgbClr val="6E7378"/>
                </a:solidFill>
                <a:latin typeface="Lato"/>
                <a:ea typeface="Lato"/>
                <a:cs typeface="Lato"/>
                <a:sym typeface="Lato"/>
              </a:rPr>
              <a:t>Mobile-Based Platform</a:t>
            </a:r>
          </a:p>
        </p:txBody>
      </p:sp>
      <p:pic>
        <p:nvPicPr>
          <p:cNvPr id="13" name="Graphic 12" descr="Link with solid fill">
            <a:extLst>
              <a:ext uri="{FF2B5EF4-FFF2-40B4-BE49-F238E27FC236}">
                <a16:creationId xmlns:a16="http://schemas.microsoft.com/office/drawing/2014/main" id="{21369199-6EE4-0210-36F2-2617F7BDB2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36716" y="3983018"/>
            <a:ext cx="281438" cy="281438"/>
          </a:xfrm>
          <a:prstGeom prst="rect">
            <a:avLst/>
          </a:prstGeom>
        </p:spPr>
      </p:pic>
      <p:sp>
        <p:nvSpPr>
          <p:cNvPr id="17" name="TextBox 16">
            <a:extLst>
              <a:ext uri="{FF2B5EF4-FFF2-40B4-BE49-F238E27FC236}">
                <a16:creationId xmlns:a16="http://schemas.microsoft.com/office/drawing/2014/main" id="{4BA734B9-BC9E-6788-311B-7096CF19CF28}"/>
              </a:ext>
            </a:extLst>
          </p:cNvPr>
          <p:cNvSpPr txBox="1"/>
          <p:nvPr/>
        </p:nvSpPr>
        <p:spPr>
          <a:xfrm>
            <a:off x="618773" y="2542826"/>
            <a:ext cx="4355404" cy="1754326"/>
          </a:xfrm>
          <a:prstGeom prst="rect">
            <a:avLst/>
          </a:prstGeom>
          <a:noFill/>
        </p:spPr>
        <p:txBody>
          <a:bodyPr wrap="square" rtlCol="0">
            <a:spAutoFit/>
          </a:bodyPr>
          <a:lstStyle/>
          <a:p>
            <a:pPr marL="285750" indent="-285750">
              <a:buFont typeface="Arial" panose="020B0604020202020204" pitchFamily="34" charset="0"/>
              <a:buChar char="•"/>
            </a:pPr>
            <a:r>
              <a:rPr lang="en-IE" dirty="0">
                <a:latin typeface="Lato" panose="020F0502020204030203" pitchFamily="34" charset="0"/>
                <a:ea typeface="Lato" panose="020F0502020204030203" pitchFamily="34" charset="0"/>
                <a:cs typeface="Lato" panose="020F0502020204030203" pitchFamily="34" charset="0"/>
              </a:rPr>
              <a:t>Selected PowerApps to drive engagement with the dataset</a:t>
            </a:r>
          </a:p>
          <a:p>
            <a:pPr marL="285750" indent="-285750">
              <a:buFont typeface="Arial" panose="020B0604020202020204" pitchFamily="34" charset="0"/>
              <a:buChar char="•"/>
            </a:pPr>
            <a:endParaRPr lang="en-IE"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IE" dirty="0">
                <a:latin typeface="Lato" panose="020F0502020204030203" pitchFamily="34" charset="0"/>
                <a:ea typeface="Lato" panose="020F0502020204030203" pitchFamily="34" charset="0"/>
                <a:cs typeface="Lato" panose="020F0502020204030203" pitchFamily="34" charset="0"/>
              </a:rPr>
              <a:t>Move away from a static Excel spreadsheet “in a drawer” to a dynamic and targeted database</a:t>
            </a:r>
            <a:endParaRPr lang="en-GB" dirty="0">
              <a:latin typeface="Lato" panose="020F0502020204030203" pitchFamily="34" charset="0"/>
              <a:ea typeface="Lato" panose="020F0502020204030203" pitchFamily="34" charset="0"/>
              <a:cs typeface="Lato" panose="020F0502020204030203"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1A0C6D2B-72CD-25BD-B80A-538EF028A7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spTree>
    <p:extLst>
      <p:ext uri="{BB962C8B-B14F-4D97-AF65-F5344CB8AC3E}">
        <p14:creationId xmlns:p14="http://schemas.microsoft.com/office/powerpoint/2010/main" val="3977966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Google Shape;1177;p52">
            <a:extLst>
              <a:ext uri="{FF2B5EF4-FFF2-40B4-BE49-F238E27FC236}">
                <a16:creationId xmlns:a16="http://schemas.microsoft.com/office/drawing/2014/main" id="{72DB568A-BC76-17D5-2721-DF311E938F16}"/>
              </a:ext>
            </a:extLst>
          </p:cNvPr>
          <p:cNvSpPr/>
          <p:nvPr/>
        </p:nvSpPr>
        <p:spPr>
          <a:xfrm>
            <a:off x="3514666" y="3217495"/>
            <a:ext cx="350520" cy="350520"/>
          </a:xfrm>
          <a:prstGeom prst="ellipse">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508830" y="463158"/>
            <a:ext cx="3171933" cy="793207"/>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POWER APP</a:t>
            </a:r>
            <a:endPar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4" name="Straight Arrow Connector 3">
            <a:extLst>
              <a:ext uri="{FF2B5EF4-FFF2-40B4-BE49-F238E27FC236}">
                <a16:creationId xmlns:a16="http://schemas.microsoft.com/office/drawing/2014/main" id="{5515B0BB-8992-E0DB-8B32-E004EF56235E}"/>
              </a:ext>
            </a:extLst>
          </p:cNvPr>
          <p:cNvCxnSpPr/>
          <p:nvPr/>
        </p:nvCxnSpPr>
        <p:spPr>
          <a:xfrm flipV="1">
            <a:off x="847595" y="1078283"/>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sp>
        <p:nvSpPr>
          <p:cNvPr id="68" name="Google Shape;1159;p52">
            <a:extLst>
              <a:ext uri="{FF2B5EF4-FFF2-40B4-BE49-F238E27FC236}">
                <a16:creationId xmlns:a16="http://schemas.microsoft.com/office/drawing/2014/main" id="{ED44E3A5-B1CE-7E6D-744D-420CB3CBFFB4}"/>
              </a:ext>
            </a:extLst>
          </p:cNvPr>
          <p:cNvSpPr/>
          <p:nvPr/>
        </p:nvSpPr>
        <p:spPr>
          <a:xfrm>
            <a:off x="771395" y="1429278"/>
            <a:ext cx="10591801" cy="1430867"/>
          </a:xfrm>
          <a:prstGeom prst="rect">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pic>
        <p:nvPicPr>
          <p:cNvPr id="69" name="Google Shape;1160;p52">
            <a:extLst>
              <a:ext uri="{FF2B5EF4-FFF2-40B4-BE49-F238E27FC236}">
                <a16:creationId xmlns:a16="http://schemas.microsoft.com/office/drawing/2014/main" id="{AAFEC323-E2FB-2B78-CE1A-E819822873C6}"/>
              </a:ext>
            </a:extLst>
          </p:cNvPr>
          <p:cNvPicPr preferRelativeResize="0"/>
          <p:nvPr/>
        </p:nvPicPr>
        <p:blipFill rotWithShape="1">
          <a:blip r:embed="rId3">
            <a:alphaModFix/>
          </a:blip>
          <a:srcRect l="23148" r="23797"/>
          <a:stretch/>
        </p:blipFill>
        <p:spPr>
          <a:xfrm>
            <a:off x="3986754" y="1406106"/>
            <a:ext cx="2222500" cy="5090449"/>
          </a:xfrm>
          <a:prstGeom prst="rect">
            <a:avLst/>
          </a:prstGeom>
          <a:noFill/>
          <a:ln>
            <a:noFill/>
          </a:ln>
        </p:spPr>
      </p:pic>
      <p:sp>
        <p:nvSpPr>
          <p:cNvPr id="73" name="Google Shape;1164;p52">
            <a:extLst>
              <a:ext uri="{FF2B5EF4-FFF2-40B4-BE49-F238E27FC236}">
                <a16:creationId xmlns:a16="http://schemas.microsoft.com/office/drawing/2014/main" id="{6883016F-3813-FCEF-AF0A-C8F983880D8F}"/>
              </a:ext>
            </a:extLst>
          </p:cNvPr>
          <p:cNvSpPr txBox="1"/>
          <p:nvPr/>
        </p:nvSpPr>
        <p:spPr>
          <a:xfrm>
            <a:off x="1036123" y="2046644"/>
            <a:ext cx="3421857" cy="444567"/>
          </a:xfrm>
          <a:prstGeom prst="rect">
            <a:avLst/>
          </a:prstGeom>
          <a:noFill/>
          <a:ln>
            <a:noFill/>
          </a:ln>
        </p:spPr>
        <p:txBody>
          <a:bodyPr spcFirstLastPara="1" wrap="square" lIns="0" tIns="0" rIns="0" bIns="0" anchor="t" anchorCtr="0">
            <a:noAutofit/>
          </a:bodyPr>
          <a:lstStyle/>
          <a:p>
            <a:pPr algn="just" defTabSz="1219170">
              <a:lnSpc>
                <a:spcPct val="162500"/>
              </a:lnSpc>
              <a:buClr>
                <a:srgbClr val="000000"/>
              </a:buClr>
            </a:pPr>
            <a:endParaRPr sz="1867" kern="0" dirty="0">
              <a:solidFill>
                <a:srgbClr val="000000"/>
              </a:solidFill>
              <a:latin typeface="Arial"/>
              <a:cs typeface="Arial"/>
              <a:sym typeface="Arial"/>
            </a:endParaRPr>
          </a:p>
        </p:txBody>
      </p:sp>
      <p:sp>
        <p:nvSpPr>
          <p:cNvPr id="89" name="Google Shape;1180;p52">
            <a:extLst>
              <a:ext uri="{FF2B5EF4-FFF2-40B4-BE49-F238E27FC236}">
                <a16:creationId xmlns:a16="http://schemas.microsoft.com/office/drawing/2014/main" id="{0F865376-CFE6-D502-07BB-13D354217A8F}"/>
              </a:ext>
            </a:extLst>
          </p:cNvPr>
          <p:cNvSpPr/>
          <p:nvPr/>
        </p:nvSpPr>
        <p:spPr>
          <a:xfrm>
            <a:off x="7923107" y="3150619"/>
            <a:ext cx="350520" cy="350520"/>
          </a:xfrm>
          <a:prstGeom prst="ellipse">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93" name="Google Shape;1184;p52">
            <a:extLst>
              <a:ext uri="{FF2B5EF4-FFF2-40B4-BE49-F238E27FC236}">
                <a16:creationId xmlns:a16="http://schemas.microsoft.com/office/drawing/2014/main" id="{148443FE-9598-AC7B-C8C1-1E51F799BBEE}"/>
              </a:ext>
            </a:extLst>
          </p:cNvPr>
          <p:cNvSpPr txBox="1"/>
          <p:nvPr/>
        </p:nvSpPr>
        <p:spPr>
          <a:xfrm>
            <a:off x="142362" y="3137757"/>
            <a:ext cx="3229393" cy="486958"/>
          </a:xfrm>
          <a:prstGeom prst="rect">
            <a:avLst/>
          </a:prstGeom>
          <a:noFill/>
          <a:ln>
            <a:noFill/>
          </a:ln>
        </p:spPr>
        <p:txBody>
          <a:bodyPr spcFirstLastPara="1" wrap="square" lIns="0" tIns="0" rIns="0" bIns="0" anchor="t" anchorCtr="0">
            <a:noAutofit/>
          </a:bodyPr>
          <a:lstStyle/>
          <a:p>
            <a:pPr algn="r" defTabSz="1219170">
              <a:buClr>
                <a:srgbClr val="000000"/>
              </a:buClr>
            </a:pPr>
            <a:r>
              <a:rPr lang="en-US" sz="1600" b="1" kern="0" dirty="0">
                <a:solidFill>
                  <a:srgbClr val="6E7378"/>
                </a:solidFill>
                <a:latin typeface="Lato"/>
                <a:ea typeface="Lato"/>
                <a:cs typeface="Lato"/>
                <a:sym typeface="Lato"/>
              </a:rPr>
              <a:t>Identify, Capture, Assign and Monitor Risks in a Timely Manner</a:t>
            </a:r>
            <a:endParaRPr sz="1600" b="1" kern="0" dirty="0">
              <a:solidFill>
                <a:srgbClr val="6E7378"/>
              </a:solidFill>
              <a:latin typeface="Lato"/>
              <a:ea typeface="Lato"/>
              <a:cs typeface="Lato"/>
              <a:sym typeface="Lato"/>
            </a:endParaRPr>
          </a:p>
        </p:txBody>
      </p:sp>
      <p:sp>
        <p:nvSpPr>
          <p:cNvPr id="96" name="Google Shape;1187;p52">
            <a:extLst>
              <a:ext uri="{FF2B5EF4-FFF2-40B4-BE49-F238E27FC236}">
                <a16:creationId xmlns:a16="http://schemas.microsoft.com/office/drawing/2014/main" id="{6B5CF412-7796-35F7-901C-B5C776F19A66}"/>
              </a:ext>
            </a:extLst>
          </p:cNvPr>
          <p:cNvSpPr txBox="1"/>
          <p:nvPr/>
        </p:nvSpPr>
        <p:spPr>
          <a:xfrm>
            <a:off x="8389569" y="3070399"/>
            <a:ext cx="3482697" cy="153888"/>
          </a:xfrm>
          <a:prstGeom prst="rect">
            <a:avLst/>
          </a:prstGeom>
          <a:noFill/>
          <a:ln>
            <a:noFill/>
          </a:ln>
        </p:spPr>
        <p:txBody>
          <a:bodyPr spcFirstLastPara="1" wrap="square" lIns="0" tIns="0" rIns="0" bIns="0" anchor="t" anchorCtr="0">
            <a:noAutofit/>
          </a:bodyPr>
          <a:lstStyle/>
          <a:p>
            <a:pPr defTabSz="1219170">
              <a:buClr>
                <a:srgbClr val="000000"/>
              </a:buClr>
            </a:pPr>
            <a:r>
              <a:rPr lang="en-US" sz="1600" b="1" kern="0" dirty="0">
                <a:solidFill>
                  <a:srgbClr val="6E7378"/>
                </a:solidFill>
                <a:latin typeface="Lato"/>
                <a:ea typeface="Lato"/>
                <a:cs typeface="Lato"/>
                <a:sym typeface="Lato"/>
              </a:rPr>
              <a:t>Provide Visibility of All Risk Management</a:t>
            </a:r>
            <a:endParaRPr sz="1600" b="1" kern="0" dirty="0">
              <a:solidFill>
                <a:srgbClr val="6E7378"/>
              </a:solidFill>
              <a:latin typeface="Lato"/>
              <a:ea typeface="Lato"/>
              <a:cs typeface="Lato"/>
              <a:sym typeface="Lato"/>
            </a:endParaRPr>
          </a:p>
        </p:txBody>
      </p:sp>
      <p:pic>
        <p:nvPicPr>
          <p:cNvPr id="3" name="Picture 4">
            <a:extLst>
              <a:ext uri="{FF2B5EF4-FFF2-40B4-BE49-F238E27FC236}">
                <a16:creationId xmlns:a16="http://schemas.microsoft.com/office/drawing/2014/main" id="{ACF44A82-3DE5-0A8C-69DB-81F2E5B64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5118" y="2065693"/>
            <a:ext cx="1615301" cy="286138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177;p52">
            <a:extLst>
              <a:ext uri="{FF2B5EF4-FFF2-40B4-BE49-F238E27FC236}">
                <a16:creationId xmlns:a16="http://schemas.microsoft.com/office/drawing/2014/main" id="{D276D5B6-5829-2F24-E33F-343D8CCA3853}"/>
              </a:ext>
            </a:extLst>
          </p:cNvPr>
          <p:cNvSpPr/>
          <p:nvPr/>
        </p:nvSpPr>
        <p:spPr>
          <a:xfrm>
            <a:off x="3514665" y="4111165"/>
            <a:ext cx="350520" cy="350520"/>
          </a:xfrm>
          <a:prstGeom prst="ellipse">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11" name="Google Shape;1184;p52">
            <a:extLst>
              <a:ext uri="{FF2B5EF4-FFF2-40B4-BE49-F238E27FC236}">
                <a16:creationId xmlns:a16="http://schemas.microsoft.com/office/drawing/2014/main" id="{278D55DC-6AC2-E956-C46C-BCB19A388211}"/>
              </a:ext>
            </a:extLst>
          </p:cNvPr>
          <p:cNvSpPr txBox="1"/>
          <p:nvPr/>
        </p:nvSpPr>
        <p:spPr>
          <a:xfrm>
            <a:off x="233996" y="4056088"/>
            <a:ext cx="3046792" cy="238955"/>
          </a:xfrm>
          <a:prstGeom prst="rect">
            <a:avLst/>
          </a:prstGeom>
          <a:noFill/>
          <a:ln>
            <a:noFill/>
          </a:ln>
        </p:spPr>
        <p:txBody>
          <a:bodyPr spcFirstLastPara="1" wrap="square" lIns="0" tIns="0" rIns="0" bIns="0" anchor="t" anchorCtr="0">
            <a:noAutofit/>
          </a:bodyPr>
          <a:lstStyle/>
          <a:p>
            <a:pPr algn="r" defTabSz="1219170">
              <a:buClr>
                <a:srgbClr val="000000"/>
              </a:buClr>
            </a:pPr>
            <a:r>
              <a:rPr lang="en-GB" sz="1600" b="1" kern="0" dirty="0">
                <a:solidFill>
                  <a:srgbClr val="6E7378"/>
                </a:solidFill>
                <a:latin typeface="Lato"/>
                <a:ea typeface="Lato"/>
                <a:cs typeface="Lato"/>
                <a:sym typeface="Lato"/>
              </a:rPr>
              <a:t>Ensure Each Risk Receives Appropriate Attention</a:t>
            </a:r>
            <a:endParaRPr sz="1600" b="1" kern="0" dirty="0">
              <a:solidFill>
                <a:srgbClr val="6E7378"/>
              </a:solidFill>
              <a:latin typeface="Lato"/>
              <a:ea typeface="Lato"/>
              <a:cs typeface="Lato"/>
              <a:sym typeface="Lato"/>
            </a:endParaRPr>
          </a:p>
        </p:txBody>
      </p:sp>
      <p:pic>
        <p:nvPicPr>
          <p:cNvPr id="13" name="Graphic 12" descr="Stopwatch 75% with solid fill">
            <a:extLst>
              <a:ext uri="{FF2B5EF4-FFF2-40B4-BE49-F238E27FC236}">
                <a16:creationId xmlns:a16="http://schemas.microsoft.com/office/drawing/2014/main" id="{8404A232-3B10-99D5-00C0-4D74F7B5C5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832" y="3222144"/>
            <a:ext cx="318185" cy="318185"/>
          </a:xfrm>
          <a:prstGeom prst="rect">
            <a:avLst/>
          </a:prstGeom>
        </p:spPr>
      </p:pic>
      <p:pic>
        <p:nvPicPr>
          <p:cNvPr id="15" name="Graphic 14" descr="Projector screen with solid fill">
            <a:extLst>
              <a:ext uri="{FF2B5EF4-FFF2-40B4-BE49-F238E27FC236}">
                <a16:creationId xmlns:a16="http://schemas.microsoft.com/office/drawing/2014/main" id="{73E6B3E5-8145-C184-BFD0-4696900004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0359" y="3173284"/>
            <a:ext cx="300607" cy="300607"/>
          </a:xfrm>
          <a:prstGeom prst="rect">
            <a:avLst/>
          </a:prstGeom>
        </p:spPr>
      </p:pic>
      <p:pic>
        <p:nvPicPr>
          <p:cNvPr id="8" name="Picture 7" descr="BMT - Maritime London">
            <a:extLst>
              <a:ext uri="{FF2B5EF4-FFF2-40B4-BE49-F238E27FC236}">
                <a16:creationId xmlns:a16="http://schemas.microsoft.com/office/drawing/2014/main" id="{333011BF-9B42-1027-86D1-1544705B31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company name&#10;&#10;Description automatically generated">
            <a:extLst>
              <a:ext uri="{FF2B5EF4-FFF2-40B4-BE49-F238E27FC236}">
                <a16:creationId xmlns:a16="http://schemas.microsoft.com/office/drawing/2014/main" id="{6D815DA4-0EB2-4309-8F91-D46FE85479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pic>
        <p:nvPicPr>
          <p:cNvPr id="16" name="Picture 14" descr="See the source image">
            <a:extLst>
              <a:ext uri="{FF2B5EF4-FFF2-40B4-BE49-F238E27FC236}">
                <a16:creationId xmlns:a16="http://schemas.microsoft.com/office/drawing/2014/main" id="{2CF015FD-888B-C3D0-2034-1CF52F661E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99" t="30002" r="6080" b="30766"/>
          <a:stretch/>
        </p:blipFill>
        <p:spPr bwMode="auto">
          <a:xfrm>
            <a:off x="3911547" y="411199"/>
            <a:ext cx="2636600" cy="667084"/>
          </a:xfrm>
          <a:prstGeom prst="rect">
            <a:avLst/>
          </a:prstGeom>
          <a:noFill/>
          <a:ln w="38100">
            <a:solidFill>
              <a:srgbClr val="14203B"/>
            </a:solidFill>
          </a:ln>
          <a:extLst>
            <a:ext uri="{909E8E84-426E-40DD-AFC4-6F175D3DCCD1}">
              <a14:hiddenFill xmlns:a14="http://schemas.microsoft.com/office/drawing/2010/main">
                <a:solidFill>
                  <a:srgbClr val="FFFFFF"/>
                </a:solidFill>
              </a14:hiddenFill>
            </a:ext>
          </a:extLst>
        </p:spPr>
      </p:pic>
      <p:pic>
        <p:nvPicPr>
          <p:cNvPr id="18" name="Graphic 17" descr="Exclamation mark with solid fill">
            <a:extLst>
              <a:ext uri="{FF2B5EF4-FFF2-40B4-BE49-F238E27FC236}">
                <a16:creationId xmlns:a16="http://schemas.microsoft.com/office/drawing/2014/main" id="{E7D96875-502D-A5E9-A4BF-BBDD1AB844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52765" y="4161290"/>
            <a:ext cx="267507" cy="267507"/>
          </a:xfrm>
          <a:prstGeom prst="rect">
            <a:avLst/>
          </a:prstGeom>
        </p:spPr>
      </p:pic>
      <p:pic>
        <p:nvPicPr>
          <p:cNvPr id="20" name="Google Shape;1160;p52">
            <a:extLst>
              <a:ext uri="{FF2B5EF4-FFF2-40B4-BE49-F238E27FC236}">
                <a16:creationId xmlns:a16="http://schemas.microsoft.com/office/drawing/2014/main" id="{86B9779A-3AEE-0B01-17FE-F877372561A0}"/>
              </a:ext>
            </a:extLst>
          </p:cNvPr>
          <p:cNvPicPr preferRelativeResize="0"/>
          <p:nvPr/>
        </p:nvPicPr>
        <p:blipFill rotWithShape="1">
          <a:blip r:embed="rId3">
            <a:alphaModFix/>
          </a:blip>
          <a:srcRect l="18314" r="24241"/>
          <a:stretch/>
        </p:blipFill>
        <p:spPr>
          <a:xfrm>
            <a:off x="5277236" y="1982868"/>
            <a:ext cx="2406366" cy="5090449"/>
          </a:xfrm>
          <a:prstGeom prst="rect">
            <a:avLst/>
          </a:prstGeom>
          <a:noFill/>
          <a:ln>
            <a:noFill/>
          </a:ln>
        </p:spPr>
      </p:pic>
      <p:pic>
        <p:nvPicPr>
          <p:cNvPr id="21" name="Picture 20" descr="Graphical user interface, text, application&#10;&#10;Description automatically generated">
            <a:extLst>
              <a:ext uri="{FF2B5EF4-FFF2-40B4-BE49-F238E27FC236}">
                <a16:creationId xmlns:a16="http://schemas.microsoft.com/office/drawing/2014/main" id="{E8BB94F6-05AD-DFB3-1234-2951BFA002F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22340" y="2623406"/>
            <a:ext cx="1604715" cy="2859311"/>
          </a:xfrm>
          <a:prstGeom prst="rect">
            <a:avLst/>
          </a:prstGeom>
        </p:spPr>
      </p:pic>
      <p:sp>
        <p:nvSpPr>
          <p:cNvPr id="22" name="Google Shape;1177;p52">
            <a:extLst>
              <a:ext uri="{FF2B5EF4-FFF2-40B4-BE49-F238E27FC236}">
                <a16:creationId xmlns:a16="http://schemas.microsoft.com/office/drawing/2014/main" id="{D1D46BFC-7415-9F07-FCFF-8C4C855CBAAF}"/>
              </a:ext>
            </a:extLst>
          </p:cNvPr>
          <p:cNvSpPr/>
          <p:nvPr/>
        </p:nvSpPr>
        <p:spPr>
          <a:xfrm>
            <a:off x="7923107" y="3982477"/>
            <a:ext cx="350520" cy="350520"/>
          </a:xfrm>
          <a:prstGeom prst="ellipse">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25" name="Google Shape;1184;p52">
            <a:extLst>
              <a:ext uri="{FF2B5EF4-FFF2-40B4-BE49-F238E27FC236}">
                <a16:creationId xmlns:a16="http://schemas.microsoft.com/office/drawing/2014/main" id="{1988710E-F521-06A6-B826-805308874228}"/>
              </a:ext>
            </a:extLst>
          </p:cNvPr>
          <p:cNvSpPr txBox="1"/>
          <p:nvPr/>
        </p:nvSpPr>
        <p:spPr>
          <a:xfrm>
            <a:off x="8389568" y="3903236"/>
            <a:ext cx="3335707" cy="563515"/>
          </a:xfrm>
          <a:prstGeom prst="rect">
            <a:avLst/>
          </a:prstGeom>
          <a:noFill/>
          <a:ln>
            <a:noFill/>
          </a:ln>
        </p:spPr>
        <p:txBody>
          <a:bodyPr spcFirstLastPara="1" wrap="square" lIns="0" tIns="0" rIns="0" bIns="0" anchor="t" anchorCtr="0">
            <a:noAutofit/>
          </a:bodyPr>
          <a:lstStyle/>
          <a:p>
            <a:pPr defTabSz="1219170">
              <a:buClr>
                <a:srgbClr val="000000"/>
              </a:buClr>
            </a:pPr>
            <a:r>
              <a:rPr lang="en-US" sz="1600" b="1" kern="0" dirty="0">
                <a:solidFill>
                  <a:srgbClr val="6E7378"/>
                </a:solidFill>
                <a:latin typeface="Lato"/>
                <a:ea typeface="Lato"/>
                <a:cs typeface="Lato"/>
                <a:sym typeface="Lato"/>
              </a:rPr>
              <a:t>Improve the Quality of Risk Information Within the Database</a:t>
            </a:r>
            <a:endParaRPr sz="1600" b="1" kern="0" dirty="0">
              <a:solidFill>
                <a:srgbClr val="6E7378"/>
              </a:solidFill>
              <a:latin typeface="Lato"/>
              <a:ea typeface="Lato"/>
              <a:cs typeface="Lato"/>
              <a:sym typeface="Lato"/>
            </a:endParaRPr>
          </a:p>
        </p:txBody>
      </p:sp>
      <p:pic>
        <p:nvPicPr>
          <p:cNvPr id="26" name="Graphic 25" descr="Trophy with solid fill">
            <a:extLst>
              <a:ext uri="{FF2B5EF4-FFF2-40B4-BE49-F238E27FC236}">
                <a16:creationId xmlns:a16="http://schemas.microsoft.com/office/drawing/2014/main" id="{650EB66A-67FD-FDBF-8BC7-828318D357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56815" y="4016185"/>
            <a:ext cx="283104" cy="283104"/>
          </a:xfrm>
          <a:prstGeom prst="rect">
            <a:avLst/>
          </a:prstGeom>
        </p:spPr>
      </p:pic>
      <p:sp>
        <p:nvSpPr>
          <p:cNvPr id="27" name="Google Shape;1177;p52">
            <a:extLst>
              <a:ext uri="{FF2B5EF4-FFF2-40B4-BE49-F238E27FC236}">
                <a16:creationId xmlns:a16="http://schemas.microsoft.com/office/drawing/2014/main" id="{4D605127-EBCE-F698-3E42-29278A02A3D1}"/>
              </a:ext>
            </a:extLst>
          </p:cNvPr>
          <p:cNvSpPr/>
          <p:nvPr/>
        </p:nvSpPr>
        <p:spPr>
          <a:xfrm>
            <a:off x="7923107" y="4982220"/>
            <a:ext cx="350520" cy="350520"/>
          </a:xfrm>
          <a:prstGeom prst="ellipse">
            <a:avLst/>
          </a:prstGeom>
          <a:solidFill>
            <a:srgbClr val="138BC1"/>
          </a:solidFill>
          <a:ln>
            <a:noFill/>
          </a:ln>
        </p:spPr>
        <p:txBody>
          <a:bodyPr spcFirstLastPara="1" wrap="square" lIns="121900" tIns="60933" rIns="121900" bIns="60933"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sp>
        <p:nvSpPr>
          <p:cNvPr id="28" name="Google Shape;1184;p52">
            <a:extLst>
              <a:ext uri="{FF2B5EF4-FFF2-40B4-BE49-F238E27FC236}">
                <a16:creationId xmlns:a16="http://schemas.microsoft.com/office/drawing/2014/main" id="{CD092E9C-2275-CD1D-0743-DB4664EC62FE}"/>
              </a:ext>
            </a:extLst>
          </p:cNvPr>
          <p:cNvSpPr txBox="1"/>
          <p:nvPr/>
        </p:nvSpPr>
        <p:spPr>
          <a:xfrm>
            <a:off x="8389568" y="4902979"/>
            <a:ext cx="3335707" cy="563515"/>
          </a:xfrm>
          <a:prstGeom prst="rect">
            <a:avLst/>
          </a:prstGeom>
          <a:noFill/>
          <a:ln>
            <a:noFill/>
          </a:ln>
        </p:spPr>
        <p:txBody>
          <a:bodyPr spcFirstLastPara="1" wrap="square" lIns="0" tIns="0" rIns="0" bIns="0" anchor="t" anchorCtr="0">
            <a:noAutofit/>
          </a:bodyPr>
          <a:lstStyle/>
          <a:p>
            <a:pPr defTabSz="1219170">
              <a:buClr>
                <a:srgbClr val="000000"/>
              </a:buClr>
            </a:pPr>
            <a:r>
              <a:rPr lang="en-US" sz="1600" b="1" kern="0" dirty="0">
                <a:solidFill>
                  <a:srgbClr val="6E7378"/>
                </a:solidFill>
                <a:latin typeface="Lato"/>
                <a:ea typeface="Lato"/>
                <a:cs typeface="Lato"/>
                <a:sym typeface="Lato"/>
              </a:rPr>
              <a:t>Edit risks as required to allow more dynamic and real-time information</a:t>
            </a:r>
            <a:endParaRPr sz="1600" b="1" kern="0" dirty="0">
              <a:solidFill>
                <a:srgbClr val="6E7378"/>
              </a:solidFill>
              <a:latin typeface="Lato"/>
              <a:ea typeface="Lato"/>
              <a:cs typeface="Lato"/>
              <a:sym typeface="Lato"/>
            </a:endParaRPr>
          </a:p>
        </p:txBody>
      </p:sp>
      <p:pic>
        <p:nvPicPr>
          <p:cNvPr id="31" name="Graphic 30" descr="Pencil with solid fill">
            <a:extLst>
              <a:ext uri="{FF2B5EF4-FFF2-40B4-BE49-F238E27FC236}">
                <a16:creationId xmlns:a16="http://schemas.microsoft.com/office/drawing/2014/main" id="{F9715405-BCC3-0C84-E3A8-79551F652B9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0783" y="5016599"/>
            <a:ext cx="260252" cy="260252"/>
          </a:xfrm>
          <a:prstGeom prst="rect">
            <a:avLst/>
          </a:prstGeom>
        </p:spPr>
      </p:pic>
      <p:pic>
        <p:nvPicPr>
          <p:cNvPr id="64" name="Picture 63" descr="Diagram&#10;&#10;Description automatically generated with medium confidence">
            <a:extLst>
              <a:ext uri="{FF2B5EF4-FFF2-40B4-BE49-F238E27FC236}">
                <a16:creationId xmlns:a16="http://schemas.microsoft.com/office/drawing/2014/main" id="{A300944D-8F68-2A9F-6071-3705781863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spTree>
    <p:extLst>
      <p:ext uri="{BB962C8B-B14F-4D97-AF65-F5344CB8AC3E}">
        <p14:creationId xmlns:p14="http://schemas.microsoft.com/office/powerpoint/2010/main" val="4026968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99C2-8F00-4491-A5DC-D84EAEAC7560}"/>
              </a:ext>
            </a:extLst>
          </p:cNvPr>
          <p:cNvSpPr>
            <a:spLocks noGrp="1"/>
          </p:cNvSpPr>
          <p:nvPr>
            <p:ph type="title"/>
          </p:nvPr>
        </p:nvSpPr>
        <p:spPr>
          <a:xfrm>
            <a:off x="632119" y="432335"/>
            <a:ext cx="4863425" cy="793207"/>
          </a:xfrm>
        </p:spPr>
        <p:txBody>
          <a:bodyPr lIns="91440" tIns="45720" rIns="91440" bIns="45720" anchor="t"/>
          <a:lstStyle/>
          <a:p>
            <a:r>
              <a:rPr lang="en-GB" sz="3600" dirty="0">
                <a:solidFill>
                  <a:schemeClr val="tx2"/>
                </a:solidFill>
                <a:latin typeface="Lato" panose="020F0502020204030203" pitchFamily="34" charset="0"/>
                <a:ea typeface="Lato" panose="020F0502020204030203" pitchFamily="34" charset="0"/>
                <a:cs typeface="Lato" panose="020F0502020204030203" pitchFamily="34" charset="0"/>
              </a:rPr>
              <a:t>POWER AUTOMATE</a:t>
            </a:r>
            <a:endPar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4" name="Straight Arrow Connector 3">
            <a:extLst>
              <a:ext uri="{FF2B5EF4-FFF2-40B4-BE49-F238E27FC236}">
                <a16:creationId xmlns:a16="http://schemas.microsoft.com/office/drawing/2014/main" id="{5515B0BB-8992-E0DB-8B32-E004EF56235E}"/>
              </a:ext>
            </a:extLst>
          </p:cNvPr>
          <p:cNvCxnSpPr/>
          <p:nvPr/>
        </p:nvCxnSpPr>
        <p:spPr>
          <a:xfrm flipV="1">
            <a:off x="847595" y="1078283"/>
            <a:ext cx="2198317" cy="4175"/>
          </a:xfrm>
          <a:prstGeom prst="straightConnector1">
            <a:avLst/>
          </a:prstGeom>
          <a:ln w="28575">
            <a:solidFill>
              <a:srgbClr val="4472C4"/>
            </a:solidFill>
          </a:ln>
        </p:spPr>
        <p:style>
          <a:lnRef idx="1">
            <a:schemeClr val="accent1"/>
          </a:lnRef>
          <a:fillRef idx="0">
            <a:schemeClr val="accent1"/>
          </a:fillRef>
          <a:effectRef idx="0">
            <a:schemeClr val="accent1"/>
          </a:effectRef>
          <a:fontRef idx="minor">
            <a:schemeClr val="tx1"/>
          </a:fontRef>
        </p:style>
      </p:cxnSp>
      <p:pic>
        <p:nvPicPr>
          <p:cNvPr id="3" name="Picture 2" descr="BMT - Maritime London">
            <a:extLst>
              <a:ext uri="{FF2B5EF4-FFF2-40B4-BE49-F238E27FC236}">
                <a16:creationId xmlns:a16="http://schemas.microsoft.com/office/drawing/2014/main" id="{63158C70-894E-AF95-F248-D548DFF88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944" y="6008307"/>
            <a:ext cx="1571559" cy="849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company name&#10;&#10;Description automatically generated">
            <a:extLst>
              <a:ext uri="{FF2B5EF4-FFF2-40B4-BE49-F238E27FC236}">
                <a16:creationId xmlns:a16="http://schemas.microsoft.com/office/drawing/2014/main" id="{A5945DC9-1621-8241-1AE5-82AC9C6DA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7935" y="6036882"/>
            <a:ext cx="990829" cy="755108"/>
          </a:xfrm>
          <a:prstGeom prst="rect">
            <a:avLst/>
          </a:prstGeom>
        </p:spPr>
      </p:pic>
      <p:pic>
        <p:nvPicPr>
          <p:cNvPr id="7" name="Picture 10" descr="See the source image">
            <a:extLst>
              <a:ext uri="{FF2B5EF4-FFF2-40B4-BE49-F238E27FC236}">
                <a16:creationId xmlns:a16="http://schemas.microsoft.com/office/drawing/2014/main" id="{F8754D5F-3090-C745-CF6E-A52F163B0A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135" t="32879" r="14296" b="31637"/>
          <a:stretch/>
        </p:blipFill>
        <p:spPr bwMode="auto">
          <a:xfrm>
            <a:off x="5606322" y="432335"/>
            <a:ext cx="1567887" cy="46619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A041DD-EAC6-CEAE-4256-0CB4BEF79307}"/>
              </a:ext>
            </a:extLst>
          </p:cNvPr>
          <p:cNvSpPr txBox="1"/>
          <p:nvPr/>
        </p:nvSpPr>
        <p:spPr>
          <a:xfrm>
            <a:off x="533546" y="1666112"/>
            <a:ext cx="4422871" cy="3139321"/>
          </a:xfrm>
          <a:prstGeom prst="rect">
            <a:avLst/>
          </a:prstGeom>
          <a:noFill/>
        </p:spPr>
        <p:txBody>
          <a:bodyPr wrap="square" rtlCol="0">
            <a:spAutoFit/>
          </a:bodyPr>
          <a:lstStyle/>
          <a:p>
            <a:r>
              <a:rPr lang="en-IE" dirty="0">
                <a:latin typeface="Lato" panose="020F0502020204030203" pitchFamily="34" charset="0"/>
                <a:ea typeface="Lato" panose="020F0502020204030203" pitchFamily="34" charset="0"/>
                <a:cs typeface="Lato" panose="020F0502020204030203" pitchFamily="34" charset="0"/>
              </a:rPr>
              <a:t>Several Automated Flows have been developed to link tools together:</a:t>
            </a:r>
          </a:p>
          <a:p>
            <a:pPr marL="285750" indent="-285750">
              <a:buFont typeface="Arial" panose="020B0604020202020204" pitchFamily="34" charset="0"/>
              <a:buChar char="•"/>
            </a:pPr>
            <a:endParaRPr lang="en-IE" dirty="0">
              <a:latin typeface="Lato" panose="020F0502020204030203" pitchFamily="34" charset="0"/>
              <a:ea typeface="Lato" panose="020F0502020204030203" pitchFamily="34" charset="0"/>
              <a:cs typeface="Lato" panose="020F0502020204030203" pitchFamily="34" charset="0"/>
            </a:endParaRPr>
          </a:p>
          <a:p>
            <a:r>
              <a:rPr lang="en-IE" b="1" dirty="0">
                <a:solidFill>
                  <a:srgbClr val="138BC1"/>
                </a:solidFill>
                <a:latin typeface="Lato" panose="020F0502020204030203" pitchFamily="34" charset="0"/>
                <a:ea typeface="Lato" panose="020F0502020204030203" pitchFamily="34" charset="0"/>
                <a:cs typeface="Lato" panose="020F0502020204030203" pitchFamily="34" charset="0"/>
              </a:rPr>
              <a:t>MS Forms &gt; SharePoint</a:t>
            </a:r>
          </a:p>
          <a:p>
            <a:pPr marL="285750" indent="-285750">
              <a:buFont typeface="Arial" panose="020B0604020202020204" pitchFamily="34" charset="0"/>
              <a:buChar char="•"/>
            </a:pPr>
            <a:r>
              <a:rPr lang="en-IE" dirty="0">
                <a:latin typeface="Lato" panose="020F0502020204030203" pitchFamily="34" charset="0"/>
                <a:ea typeface="Lato" panose="020F0502020204030203" pitchFamily="34" charset="0"/>
                <a:cs typeface="Lato" panose="020F0502020204030203" pitchFamily="34" charset="0"/>
              </a:rPr>
              <a:t>Every time a Form is submitted it is automatically added to </a:t>
            </a:r>
            <a:r>
              <a:rPr lang="en-IE">
                <a:latin typeface="Lato" panose="020F0502020204030203" pitchFamily="34" charset="0"/>
                <a:ea typeface="Lato" panose="020F0502020204030203" pitchFamily="34" charset="0"/>
                <a:cs typeface="Lato" panose="020F0502020204030203" pitchFamily="34" charset="0"/>
              </a:rPr>
              <a:t>the database</a:t>
            </a:r>
            <a:endParaRPr lang="en-IE" dirty="0">
              <a:latin typeface="Lato" panose="020F0502020204030203" pitchFamily="34" charset="0"/>
              <a:ea typeface="Lato" panose="020F0502020204030203" pitchFamily="34" charset="0"/>
              <a:cs typeface="Lato" panose="020F0502020204030203" pitchFamily="34" charset="0"/>
            </a:endParaRPr>
          </a:p>
          <a:p>
            <a:endParaRPr lang="en-IE" b="1" dirty="0">
              <a:latin typeface="Lato" panose="020F0502020204030203" pitchFamily="34" charset="0"/>
              <a:ea typeface="Lato" panose="020F0502020204030203" pitchFamily="34" charset="0"/>
              <a:cs typeface="Lato" panose="020F0502020204030203" pitchFamily="34" charset="0"/>
            </a:endParaRPr>
          </a:p>
          <a:p>
            <a:r>
              <a:rPr lang="en-IE" b="1" dirty="0">
                <a:solidFill>
                  <a:srgbClr val="138BC1"/>
                </a:solidFill>
                <a:latin typeface="Lato" panose="020F0502020204030203" pitchFamily="34" charset="0"/>
                <a:ea typeface="Lato" panose="020F0502020204030203" pitchFamily="34" charset="0"/>
                <a:cs typeface="Lato" panose="020F0502020204030203" pitchFamily="34" charset="0"/>
              </a:rPr>
              <a:t>Power Apps &gt; MS SharePoint &gt; Outlook</a:t>
            </a:r>
          </a:p>
          <a:p>
            <a:pPr marL="342900" indent="-342900">
              <a:buFont typeface="Arial" panose="020B0604020202020204" pitchFamily="34" charset="0"/>
              <a:buChar char="•"/>
            </a:pPr>
            <a:r>
              <a:rPr lang="en-GB" dirty="0">
                <a:latin typeface="Lato" panose="020F0502020204030203" pitchFamily="34" charset="0"/>
                <a:ea typeface="Lato" panose="020F0502020204030203" pitchFamily="34" charset="0"/>
                <a:cs typeface="Lato" panose="020F0502020204030203" pitchFamily="34" charset="0"/>
              </a:rPr>
              <a:t>Any changes in the SharePoint database via the </a:t>
            </a:r>
            <a:r>
              <a:rPr lang="en-GB" dirty="0" err="1">
                <a:latin typeface="Lato" panose="020F0502020204030203" pitchFamily="34" charset="0"/>
                <a:ea typeface="Lato" panose="020F0502020204030203" pitchFamily="34" charset="0"/>
                <a:cs typeface="Lato" panose="020F0502020204030203" pitchFamily="34" charset="0"/>
              </a:rPr>
              <a:t>PowerApp</a:t>
            </a:r>
            <a:r>
              <a:rPr lang="en-GB" dirty="0">
                <a:latin typeface="Lato" panose="020F0502020204030203" pitchFamily="34" charset="0"/>
                <a:ea typeface="Lato" panose="020F0502020204030203" pitchFamily="34" charset="0"/>
                <a:cs typeface="Lato" panose="020F0502020204030203" pitchFamily="34" charset="0"/>
              </a:rPr>
              <a:t> will result in an update Email to the Risk Owners</a:t>
            </a:r>
          </a:p>
        </p:txBody>
      </p:sp>
      <p:pic>
        <p:nvPicPr>
          <p:cNvPr id="9" name="Picture 2" descr="Microsoft Windows 11/10's new One Outlook app is about to be previewed:  unify all mail - Real Mi Central">
            <a:extLst>
              <a:ext uri="{FF2B5EF4-FFF2-40B4-BE49-F238E27FC236}">
                <a16:creationId xmlns:a16="http://schemas.microsoft.com/office/drawing/2014/main" id="{B31D36FA-4889-1D91-3BA6-F644CC9F79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947" t="32342" r="22534" b="36230"/>
          <a:stretch/>
        </p:blipFill>
        <p:spPr bwMode="auto">
          <a:xfrm>
            <a:off x="7369472" y="432335"/>
            <a:ext cx="1470642" cy="46619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8AB10C5-6D74-E3D3-8A35-B05493B4EC03}"/>
              </a:ext>
            </a:extLst>
          </p:cNvPr>
          <p:cNvPicPr>
            <a:picLocks noChangeAspect="1"/>
          </p:cNvPicPr>
          <p:nvPr/>
        </p:nvPicPr>
        <p:blipFill>
          <a:blip r:embed="rId7"/>
          <a:stretch>
            <a:fillRect/>
          </a:stretch>
        </p:blipFill>
        <p:spPr>
          <a:xfrm>
            <a:off x="8627246" y="1313791"/>
            <a:ext cx="3406048" cy="4515510"/>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EF63D851-0DCC-182C-1D90-F0CE85D6DFD8}"/>
              </a:ext>
            </a:extLst>
          </p:cNvPr>
          <p:cNvPicPr>
            <a:picLocks noChangeAspect="1"/>
          </p:cNvPicPr>
          <p:nvPr/>
        </p:nvPicPr>
        <p:blipFill rotWithShape="1">
          <a:blip r:embed="rId8"/>
          <a:srcRect l="2623" r="930"/>
          <a:stretch/>
        </p:blipFill>
        <p:spPr>
          <a:xfrm>
            <a:off x="5070078" y="1312304"/>
            <a:ext cx="3406047" cy="4439495"/>
          </a:xfrm>
          <a:prstGeom prst="rect">
            <a:avLst/>
          </a:prstGeom>
          <a:effectLst>
            <a:outerShdw blurRad="50800" dist="38100" dir="2700000" algn="tl" rotWithShape="0">
              <a:prstClr val="black">
                <a:alpha val="40000"/>
              </a:prstClr>
            </a:outerShdw>
          </a:effectLst>
        </p:spPr>
      </p:pic>
      <p:pic>
        <p:nvPicPr>
          <p:cNvPr id="14" name="Picture 13" descr="Diagram&#10;&#10;Description automatically generated with medium confidence">
            <a:extLst>
              <a:ext uri="{FF2B5EF4-FFF2-40B4-BE49-F238E27FC236}">
                <a16:creationId xmlns:a16="http://schemas.microsoft.com/office/drawing/2014/main" id="{641A1740-29B7-C958-FEA1-3476F3D449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6375" y="94837"/>
            <a:ext cx="1571559" cy="675976"/>
          </a:xfrm>
          <a:prstGeom prst="rect">
            <a:avLst/>
          </a:prstGeom>
        </p:spPr>
      </p:pic>
    </p:spTree>
    <p:extLst>
      <p:ext uri="{BB962C8B-B14F-4D97-AF65-F5344CB8AC3E}">
        <p14:creationId xmlns:p14="http://schemas.microsoft.com/office/powerpoint/2010/main" val="4146407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PS Colors">
      <a:dk1>
        <a:sysClr val="windowText" lastClr="000000"/>
      </a:dk1>
      <a:lt1>
        <a:sysClr val="window" lastClr="FFFFFF"/>
      </a:lt1>
      <a:dk2>
        <a:srgbClr val="072560"/>
      </a:dk2>
      <a:lt2>
        <a:srgbClr val="EDF0F2"/>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05-Modern Green Business Proposal">
      <a:dk1>
        <a:srgbClr val="000000"/>
      </a:dk1>
      <a:lt1>
        <a:srgbClr val="FFFFFF"/>
      </a:lt1>
      <a:dk2>
        <a:srgbClr val="000000"/>
      </a:dk2>
      <a:lt2>
        <a:srgbClr val="E7E6E6"/>
      </a:lt2>
      <a:accent1>
        <a:srgbClr val="4B5050"/>
      </a:accent1>
      <a:accent2>
        <a:srgbClr val="55B441"/>
      </a:accent2>
      <a:accent3>
        <a:srgbClr val="6E7378"/>
      </a:accent3>
      <a:accent4>
        <a:srgbClr val="91969B"/>
      </a:accent4>
      <a:accent5>
        <a:srgbClr val="AAAFB4"/>
      </a:accent5>
      <a:accent6>
        <a:srgbClr val="DCE1E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56C099B5-B2E2-48E5-92AF-94E9C67F4DB1}">
  <we:reference id="wa104381526" version="1.0.0.2" store="en-US" storeType="OMEX"/>
  <we:alternateReferences>
    <we:reference id="WA104381526" version="1.0.0.2" store="WA104381526" storeType="OMEX"/>
  </we:alternateReferences>
  <we:properties>
    <we:property name="FormID" value="&quot;uS3aZH4qY0qIKWWifzwOXlNJrsRMezlNu70L7SSToIpURTM0NTdRUVY5TVRBS005WU40MVpRRU9IMC4u&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8ffc5b7-69bd-41e2-b6bf-cdf24baf8ecd" xsi:nil="true"/>
    <lcf76f155ced4ddcb4097134ff3c332f xmlns="48cf4d9b-55cc-4e90-aedc-240a749f2e4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E8E1E177F77448BEC93EF7DF866B9D" ma:contentTypeVersion="13" ma:contentTypeDescription="Create a new document." ma:contentTypeScope="" ma:versionID="85566a02b7317914e49b9f9703b91aba">
  <xsd:schema xmlns:xsd="http://www.w3.org/2001/XMLSchema" xmlns:xs="http://www.w3.org/2001/XMLSchema" xmlns:p="http://schemas.microsoft.com/office/2006/metadata/properties" xmlns:ns2="e8ffc5b7-69bd-41e2-b6bf-cdf24baf8ecd" xmlns:ns3="48cf4d9b-55cc-4e90-aedc-240a749f2e48" targetNamespace="http://schemas.microsoft.com/office/2006/metadata/properties" ma:root="true" ma:fieldsID="a1f28a23d91dc9ca16108361916086ee" ns2:_="" ns3:_="">
    <xsd:import namespace="e8ffc5b7-69bd-41e2-b6bf-cdf24baf8ecd"/>
    <xsd:import namespace="48cf4d9b-55cc-4e90-aedc-240a749f2e4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ffc5b7-69bd-41e2-b6bf-cdf24baf8ec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a70c372c-6424-4097-8a48-c2c343e9977d}" ma:internalName="TaxCatchAll" ma:showField="CatchAllData" ma:web="e8ffc5b7-69bd-41e2-b6bf-cdf24baf8ec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8cf4d9b-55cc-4e90-aedc-240a749f2e4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b99308c-3b23-40c9-9646-cca3f7cb729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C108B3-8210-4DC2-99CE-48F13D1FB882}">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purl.org/dc/terms/"/>
    <ds:schemaRef ds:uri="http://purl.org/dc/dcmitype/"/>
    <ds:schemaRef ds:uri="http://www.w3.org/XML/1998/namespace"/>
    <ds:schemaRef ds:uri="http://schemas.microsoft.com/office/infopath/2007/PartnerControls"/>
    <ds:schemaRef ds:uri="48cf4d9b-55cc-4e90-aedc-240a749f2e48"/>
    <ds:schemaRef ds:uri="e8ffc5b7-69bd-41e2-b6bf-cdf24baf8ecd"/>
  </ds:schemaRefs>
</ds:datastoreItem>
</file>

<file path=customXml/itemProps2.xml><?xml version="1.0" encoding="utf-8"?>
<ds:datastoreItem xmlns:ds="http://schemas.openxmlformats.org/officeDocument/2006/customXml" ds:itemID="{032798A5-F452-42AC-9344-2FB7757219FB}">
  <ds:schemaRefs>
    <ds:schemaRef ds:uri="http://schemas.microsoft.com/sharepoint/v3/contenttype/forms"/>
  </ds:schemaRefs>
</ds:datastoreItem>
</file>

<file path=customXml/itemProps3.xml><?xml version="1.0" encoding="utf-8"?>
<ds:datastoreItem xmlns:ds="http://schemas.openxmlformats.org/officeDocument/2006/customXml" ds:itemID="{683BF0CB-481D-46A1-936A-A4BFB0CC44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ffc5b7-69bd-41e2-b6bf-cdf24baf8ecd"/>
    <ds:schemaRef ds:uri="48cf4d9b-55cc-4e90-aedc-240a749f2e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1649</Words>
  <Application>Microsoft Office PowerPoint</Application>
  <PresentationFormat>Widescreen</PresentationFormat>
  <Paragraphs>238</Paragraphs>
  <Slides>13</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vt:i4>
      </vt:variant>
    </vt:vector>
  </HeadingPairs>
  <TitlesOfParts>
    <vt:vector size="26" baseType="lpstr">
      <vt:lpstr>Arial</vt:lpstr>
      <vt:lpstr>Arial Nova Light</vt:lpstr>
      <vt:lpstr>Bahnschrift Light Condensed</vt:lpstr>
      <vt:lpstr>Calibri</vt:lpstr>
      <vt:lpstr>Lato</vt:lpstr>
      <vt:lpstr>Lato Black</vt:lpstr>
      <vt:lpstr>Public Sans</vt:lpstr>
      <vt:lpstr>Public Sans Bold</vt:lpstr>
      <vt:lpstr>Public Sans Thin</vt:lpstr>
      <vt:lpstr>Times New Roman</vt:lpstr>
      <vt:lpstr>Wingdings</vt:lpstr>
      <vt:lpstr>Office Theme</vt:lpstr>
      <vt:lpstr>1_Office Theme</vt:lpstr>
      <vt:lpstr>PowerPoint Presentation</vt:lpstr>
      <vt:lpstr>MEET TEAM RISKY BUSINESS</vt:lpstr>
      <vt:lpstr>PowerPoint Presentation</vt:lpstr>
      <vt:lpstr>PAIN POINTS &amp; USER STORIES</vt:lpstr>
      <vt:lpstr>OUR TOOLS</vt:lpstr>
      <vt:lpstr>DATA INPUTS</vt:lpstr>
      <vt:lpstr>POWER APP</vt:lpstr>
      <vt:lpstr>POWER APP</vt:lpstr>
      <vt:lpstr>POWER AUTOMATE</vt:lpstr>
      <vt:lpstr>DASHBOARD</vt:lpstr>
      <vt:lpstr>JUDGE’S QUESTIONS</vt:lpstr>
      <vt:lpstr>SOLUTION BENEFITS</vt:lpstr>
      <vt:lpstr>NEXT STEPS AND RECOMMENDATIONS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77</cp:revision>
  <dcterms:created xsi:type="dcterms:W3CDTF">2022-11-11T17:05:36Z</dcterms:created>
  <dcterms:modified xsi:type="dcterms:W3CDTF">2023-01-17T12:06:49Z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0x01010007E8E1E177F77448BEC93EF7DF866B9D</vt:lpwstr>
  </property>
  <property fmtid="{D5CDD505-2E9C-101B-9397-08002B2CF9AE}" pid="4" name="MSIP_Label_1643140c-1537-4175-89e9-04fb5c2c1ea7_Enabled">
    <vt:lpwstr>true</vt:lpwstr>
  </property>
  <property fmtid="{D5CDD505-2E9C-101B-9397-08002B2CF9AE}" pid="5" name="MSIP_Label_1643140c-1537-4175-89e9-04fb5c2c1ea7_SetDate">
    <vt:lpwstr>2022-11-28T11:22:57Z</vt:lpwstr>
  </property>
  <property fmtid="{D5CDD505-2E9C-101B-9397-08002B2CF9AE}" pid="6" name="MSIP_Label_1643140c-1537-4175-89e9-04fb5c2c1ea7_Method">
    <vt:lpwstr>Privileged</vt:lpwstr>
  </property>
  <property fmtid="{D5CDD505-2E9C-101B-9397-08002B2CF9AE}" pid="7" name="MSIP_Label_1643140c-1537-4175-89e9-04fb5c2c1ea7_Name">
    <vt:lpwstr>Public</vt:lpwstr>
  </property>
  <property fmtid="{D5CDD505-2E9C-101B-9397-08002B2CF9AE}" pid="8" name="MSIP_Label_1643140c-1537-4175-89e9-04fb5c2c1ea7_SiteId">
    <vt:lpwstr>b5dfc6f3-6751-4426-ac1a-ae3a5fa0a0db</vt:lpwstr>
  </property>
  <property fmtid="{D5CDD505-2E9C-101B-9397-08002B2CF9AE}" pid="9" name="MSIP_Label_1643140c-1537-4175-89e9-04fb5c2c1ea7_ActionId">
    <vt:lpwstr>d9c2ea77-f5cb-4ea7-b638-44d0af108613</vt:lpwstr>
  </property>
  <property fmtid="{D5CDD505-2E9C-101B-9397-08002B2CF9AE}" pid="10" name="MSIP_Label_1643140c-1537-4175-89e9-04fb5c2c1ea7_ContentBits">
    <vt:lpwstr>0</vt:lpwstr>
  </property>
</Properties>
</file>